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5" r:id="rId4"/>
    <p:sldId id="261" r:id="rId5"/>
    <p:sldId id="260" r:id="rId6"/>
    <p:sldId id="269" r:id="rId7"/>
    <p:sldId id="270" r:id="rId8"/>
    <p:sldId id="272" r:id="rId9"/>
    <p:sldId id="283" r:id="rId10"/>
    <p:sldId id="281" r:id="rId11"/>
    <p:sldId id="282" r:id="rId12"/>
    <p:sldId id="266" r:id="rId13"/>
    <p:sldId id="273" r:id="rId14"/>
    <p:sldId id="274" r:id="rId15"/>
    <p:sldId id="275" r:id="rId16"/>
    <p:sldId id="276" r:id="rId17"/>
    <p:sldId id="277" r:id="rId18"/>
    <p:sldId id="278" r:id="rId19"/>
    <p:sldId id="279" r:id="rId20"/>
    <p:sldId id="280" r:id="rId21"/>
    <p:sldId id="262" r:id="rId22"/>
    <p:sldId id="263" r:id="rId23"/>
    <p:sldId id="257" r:id="rId24"/>
    <p:sldId id="258" r:id="rId25"/>
    <p:sldId id="26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varScale="1">
        <p:scale>
          <a:sx n="86" d="100"/>
          <a:sy n="86" d="100"/>
        </p:scale>
        <p:origin x="47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6E7D01-F2B7-4DDE-BDCD-BE00AF982E2E}"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927DEA74-4156-4BB6-B867-13B2C4BF0F86}">
      <dgm:prSet/>
      <dgm:spPr/>
      <dgm:t>
        <a:bodyPr/>
        <a:lstStyle/>
        <a:p>
          <a:r>
            <a:rPr lang="en-US"/>
            <a:t>Spark SQL can support many queries(simple select, join, aggregate, limit, UDF etc..).</a:t>
          </a:r>
        </a:p>
      </dgm:t>
    </dgm:pt>
    <dgm:pt modelId="{22794D37-42FA-4D94-96F0-626F8E25499C}" type="parTrans" cxnId="{4E12CF89-7368-4D6C-85D9-9D19F2021D4D}">
      <dgm:prSet/>
      <dgm:spPr/>
      <dgm:t>
        <a:bodyPr/>
        <a:lstStyle/>
        <a:p>
          <a:endParaRPr lang="en-US"/>
        </a:p>
      </dgm:t>
    </dgm:pt>
    <dgm:pt modelId="{DABF3C97-C68D-4D0A-93AD-6DDD0786C0B5}" type="sibTrans" cxnId="{4E12CF89-7368-4D6C-85D9-9D19F2021D4D}">
      <dgm:prSet/>
      <dgm:spPr/>
      <dgm:t>
        <a:bodyPr/>
        <a:lstStyle/>
        <a:p>
          <a:endParaRPr lang="en-US"/>
        </a:p>
      </dgm:t>
    </dgm:pt>
    <dgm:pt modelId="{05783464-A327-4D97-90CD-CC864F17CDED}">
      <dgm:prSet/>
      <dgm:spPr/>
      <dgm:t>
        <a:bodyPr/>
        <a:lstStyle/>
        <a:p>
          <a:r>
            <a:rPr lang="en-US"/>
            <a:t>We can run it in command or in eclipse.</a:t>
          </a:r>
        </a:p>
      </dgm:t>
    </dgm:pt>
    <dgm:pt modelId="{FCE944F6-DE4F-4A56-AB2E-2EB81AF6ADF0}" type="parTrans" cxnId="{BCAA69A0-2593-4D07-BAA4-FAD5559E20DE}">
      <dgm:prSet/>
      <dgm:spPr/>
      <dgm:t>
        <a:bodyPr/>
        <a:lstStyle/>
        <a:p>
          <a:endParaRPr lang="en-US"/>
        </a:p>
      </dgm:t>
    </dgm:pt>
    <dgm:pt modelId="{AE1071B3-BF61-49EE-A7F3-B7BFCDB83319}" type="sibTrans" cxnId="{BCAA69A0-2593-4D07-BAA4-FAD5559E20DE}">
      <dgm:prSet/>
      <dgm:spPr/>
      <dgm:t>
        <a:bodyPr/>
        <a:lstStyle/>
        <a:p>
          <a:endParaRPr lang="en-US"/>
        </a:p>
      </dgm:t>
    </dgm:pt>
    <dgm:pt modelId="{2589839C-79B3-4F89-A8E9-E12A8352F9BA}" type="pres">
      <dgm:prSet presAssocID="{A06E7D01-F2B7-4DDE-BDCD-BE00AF982E2E}" presName="hierChild1" presStyleCnt="0">
        <dgm:presLayoutVars>
          <dgm:chPref val="1"/>
          <dgm:dir/>
          <dgm:animOne val="branch"/>
          <dgm:animLvl val="lvl"/>
          <dgm:resizeHandles/>
        </dgm:presLayoutVars>
      </dgm:prSet>
      <dgm:spPr/>
    </dgm:pt>
    <dgm:pt modelId="{656C36DE-BA0F-4FC7-9F5A-F95F32DB2F98}" type="pres">
      <dgm:prSet presAssocID="{927DEA74-4156-4BB6-B867-13B2C4BF0F86}" presName="hierRoot1" presStyleCnt="0"/>
      <dgm:spPr/>
    </dgm:pt>
    <dgm:pt modelId="{CCECE345-10F0-4D84-8F3A-14481AC29865}" type="pres">
      <dgm:prSet presAssocID="{927DEA74-4156-4BB6-B867-13B2C4BF0F86}" presName="composite" presStyleCnt="0"/>
      <dgm:spPr/>
    </dgm:pt>
    <dgm:pt modelId="{0273B74C-AC40-40B1-8BBF-A49557A9AEDD}" type="pres">
      <dgm:prSet presAssocID="{927DEA74-4156-4BB6-B867-13B2C4BF0F86}" presName="background" presStyleLbl="node0" presStyleIdx="0" presStyleCnt="2"/>
      <dgm:spPr/>
    </dgm:pt>
    <dgm:pt modelId="{06D2CABC-1958-43C1-9ED8-B43E6544569A}" type="pres">
      <dgm:prSet presAssocID="{927DEA74-4156-4BB6-B867-13B2C4BF0F86}" presName="text" presStyleLbl="fgAcc0" presStyleIdx="0" presStyleCnt="2">
        <dgm:presLayoutVars>
          <dgm:chPref val="3"/>
        </dgm:presLayoutVars>
      </dgm:prSet>
      <dgm:spPr/>
    </dgm:pt>
    <dgm:pt modelId="{891F7692-EA9E-471B-9035-5435E02E3D03}" type="pres">
      <dgm:prSet presAssocID="{927DEA74-4156-4BB6-B867-13B2C4BF0F86}" presName="hierChild2" presStyleCnt="0"/>
      <dgm:spPr/>
    </dgm:pt>
    <dgm:pt modelId="{2ECA9385-2CE3-4E1C-9060-0C4E827AB300}" type="pres">
      <dgm:prSet presAssocID="{05783464-A327-4D97-90CD-CC864F17CDED}" presName="hierRoot1" presStyleCnt="0"/>
      <dgm:spPr/>
    </dgm:pt>
    <dgm:pt modelId="{A6641FFB-7A5A-4221-97DC-D81CAE46784D}" type="pres">
      <dgm:prSet presAssocID="{05783464-A327-4D97-90CD-CC864F17CDED}" presName="composite" presStyleCnt="0"/>
      <dgm:spPr/>
    </dgm:pt>
    <dgm:pt modelId="{EDF743D6-1838-42F6-ADFF-2798F39006BD}" type="pres">
      <dgm:prSet presAssocID="{05783464-A327-4D97-90CD-CC864F17CDED}" presName="background" presStyleLbl="node0" presStyleIdx="1" presStyleCnt="2"/>
      <dgm:spPr/>
    </dgm:pt>
    <dgm:pt modelId="{1FAAF515-9227-4F96-BFF7-613CCC12591A}" type="pres">
      <dgm:prSet presAssocID="{05783464-A327-4D97-90CD-CC864F17CDED}" presName="text" presStyleLbl="fgAcc0" presStyleIdx="1" presStyleCnt="2">
        <dgm:presLayoutVars>
          <dgm:chPref val="3"/>
        </dgm:presLayoutVars>
      </dgm:prSet>
      <dgm:spPr/>
    </dgm:pt>
    <dgm:pt modelId="{7C3C0E83-D531-4D97-864B-4127F0C8F68D}" type="pres">
      <dgm:prSet presAssocID="{05783464-A327-4D97-90CD-CC864F17CDED}" presName="hierChild2" presStyleCnt="0"/>
      <dgm:spPr/>
    </dgm:pt>
  </dgm:ptLst>
  <dgm:cxnLst>
    <dgm:cxn modelId="{28453C05-8C26-49AD-8430-E1B85091D08C}" type="presOf" srcId="{927DEA74-4156-4BB6-B867-13B2C4BF0F86}" destId="{06D2CABC-1958-43C1-9ED8-B43E6544569A}" srcOrd="0" destOrd="0" presId="urn:microsoft.com/office/officeart/2005/8/layout/hierarchy1"/>
    <dgm:cxn modelId="{8089721B-61D1-4CD7-8B5F-2C325E9DFED5}" type="presOf" srcId="{A06E7D01-F2B7-4DDE-BDCD-BE00AF982E2E}" destId="{2589839C-79B3-4F89-A8E9-E12A8352F9BA}" srcOrd="0" destOrd="0" presId="urn:microsoft.com/office/officeart/2005/8/layout/hierarchy1"/>
    <dgm:cxn modelId="{4E12CF89-7368-4D6C-85D9-9D19F2021D4D}" srcId="{A06E7D01-F2B7-4DDE-BDCD-BE00AF982E2E}" destId="{927DEA74-4156-4BB6-B867-13B2C4BF0F86}" srcOrd="0" destOrd="0" parTransId="{22794D37-42FA-4D94-96F0-626F8E25499C}" sibTransId="{DABF3C97-C68D-4D0A-93AD-6DDD0786C0B5}"/>
    <dgm:cxn modelId="{BCAA69A0-2593-4D07-BAA4-FAD5559E20DE}" srcId="{A06E7D01-F2B7-4DDE-BDCD-BE00AF982E2E}" destId="{05783464-A327-4D97-90CD-CC864F17CDED}" srcOrd="1" destOrd="0" parTransId="{FCE944F6-DE4F-4A56-AB2E-2EB81AF6ADF0}" sibTransId="{AE1071B3-BF61-49EE-A7F3-B7BFCDB83319}"/>
    <dgm:cxn modelId="{1896A4EE-D4C5-443C-A6AF-F9594B04D834}" type="presOf" srcId="{05783464-A327-4D97-90CD-CC864F17CDED}" destId="{1FAAF515-9227-4F96-BFF7-613CCC12591A}" srcOrd="0" destOrd="0" presId="urn:microsoft.com/office/officeart/2005/8/layout/hierarchy1"/>
    <dgm:cxn modelId="{F716EC2D-EED5-422B-9CA7-625BF05D1DFB}" type="presParOf" srcId="{2589839C-79B3-4F89-A8E9-E12A8352F9BA}" destId="{656C36DE-BA0F-4FC7-9F5A-F95F32DB2F98}" srcOrd="0" destOrd="0" presId="urn:microsoft.com/office/officeart/2005/8/layout/hierarchy1"/>
    <dgm:cxn modelId="{5543B64B-A67A-4851-95D9-0E73C1C4BE36}" type="presParOf" srcId="{656C36DE-BA0F-4FC7-9F5A-F95F32DB2F98}" destId="{CCECE345-10F0-4D84-8F3A-14481AC29865}" srcOrd="0" destOrd="0" presId="urn:microsoft.com/office/officeart/2005/8/layout/hierarchy1"/>
    <dgm:cxn modelId="{7E7D1381-9BCA-4333-8E12-C568583D6B17}" type="presParOf" srcId="{CCECE345-10F0-4D84-8F3A-14481AC29865}" destId="{0273B74C-AC40-40B1-8BBF-A49557A9AEDD}" srcOrd="0" destOrd="0" presId="urn:microsoft.com/office/officeart/2005/8/layout/hierarchy1"/>
    <dgm:cxn modelId="{479D60CB-D2EF-43A1-A6E6-CE52D3A6BB30}" type="presParOf" srcId="{CCECE345-10F0-4D84-8F3A-14481AC29865}" destId="{06D2CABC-1958-43C1-9ED8-B43E6544569A}" srcOrd="1" destOrd="0" presId="urn:microsoft.com/office/officeart/2005/8/layout/hierarchy1"/>
    <dgm:cxn modelId="{2826C5A3-3975-48C0-9DBC-3D728F90C870}" type="presParOf" srcId="{656C36DE-BA0F-4FC7-9F5A-F95F32DB2F98}" destId="{891F7692-EA9E-471B-9035-5435E02E3D03}" srcOrd="1" destOrd="0" presId="urn:microsoft.com/office/officeart/2005/8/layout/hierarchy1"/>
    <dgm:cxn modelId="{5763C8AF-E9B2-40A5-B17F-E7FDFF952F26}" type="presParOf" srcId="{2589839C-79B3-4F89-A8E9-E12A8352F9BA}" destId="{2ECA9385-2CE3-4E1C-9060-0C4E827AB300}" srcOrd="1" destOrd="0" presId="urn:microsoft.com/office/officeart/2005/8/layout/hierarchy1"/>
    <dgm:cxn modelId="{1A90D8A4-E681-4B2A-A2E9-2F1C02249668}" type="presParOf" srcId="{2ECA9385-2CE3-4E1C-9060-0C4E827AB300}" destId="{A6641FFB-7A5A-4221-97DC-D81CAE46784D}" srcOrd="0" destOrd="0" presId="urn:microsoft.com/office/officeart/2005/8/layout/hierarchy1"/>
    <dgm:cxn modelId="{08D00F7E-00AD-4637-88F8-CE08D9F937E6}" type="presParOf" srcId="{A6641FFB-7A5A-4221-97DC-D81CAE46784D}" destId="{EDF743D6-1838-42F6-ADFF-2798F39006BD}" srcOrd="0" destOrd="0" presId="urn:microsoft.com/office/officeart/2005/8/layout/hierarchy1"/>
    <dgm:cxn modelId="{9EE29CA3-BC46-45B5-AA89-F22C6B112CFF}" type="presParOf" srcId="{A6641FFB-7A5A-4221-97DC-D81CAE46784D}" destId="{1FAAF515-9227-4F96-BFF7-613CCC12591A}" srcOrd="1" destOrd="0" presId="urn:microsoft.com/office/officeart/2005/8/layout/hierarchy1"/>
    <dgm:cxn modelId="{B0EA547A-D360-472C-AF5A-1CC661E818F5}" type="presParOf" srcId="{2ECA9385-2CE3-4E1C-9060-0C4E827AB300}" destId="{7C3C0E83-D531-4D97-864B-4127F0C8F68D}"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73B74C-AC40-40B1-8BBF-A49557A9AEDD}">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D2CABC-1958-43C1-9ED8-B43E6544569A}">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Spark SQL can support many queries(simple select, join, aggregate, limit, UDF etc..).</a:t>
          </a:r>
        </a:p>
      </dsp:txBody>
      <dsp:txXfrm>
        <a:off x="696297" y="538547"/>
        <a:ext cx="4171627" cy="2590157"/>
      </dsp:txXfrm>
    </dsp:sp>
    <dsp:sp modelId="{EDF743D6-1838-42F6-ADFF-2798F39006BD}">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AAF515-9227-4F96-BFF7-613CCC12591A}">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We can run it in command or in eclipse.</a:t>
          </a:r>
        </a:p>
      </dsp:txBody>
      <dsp:txXfrm>
        <a:off x="5991936" y="538547"/>
        <a:ext cx="4171627" cy="25901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tiff>
</file>

<file path=ppt/media/image13.jpg>
</file>

<file path=ppt/media/image14.tiff>
</file>

<file path=ppt/media/image15.jp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8/13/2020</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8/13/2020</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4.tiff"/><Relationship Id="rId3" Type="http://schemas.openxmlformats.org/officeDocument/2006/relationships/image" Target="../media/image9.tiff"/><Relationship Id="rId7" Type="http://schemas.openxmlformats.org/officeDocument/2006/relationships/image" Target="../media/image13.jpg"/><Relationship Id="rId2" Type="http://schemas.openxmlformats.org/officeDocument/2006/relationships/image" Target="../media/image8.tiff"/><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educba.com/real-time-analytic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googleadservices.com/pagead/aclk?sa=L&amp;ai=DChcSEwjGvYa0zJbrAhVP8MAKHQb9DPwYABAAGgJpbQ&amp;ae=2&amp;ohost=www.google.com&amp;cid=CAESQOD2fUS4H77bpBFX4g4kSGLoshiNfct2ZZRb1WpMAECkYsxGDsFf8yqFWY8NqLEkhylhpwo8GrGkMSaP8T9EDjE&amp;sig=AOD64_3RE_9O3fo6ygz78KinLLoj1l0Y"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scala-lang.org/download/" TargetMode="External"/><Relationship Id="rId2" Type="http://schemas.openxmlformats.org/officeDocument/2006/relationships/hyperlink" Target="https://kafka.apache.org/download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43421B4C-AA27-4F32-AA73-DA587F272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6110"/>
            <a:ext cx="6769978" cy="5905761"/>
          </a:xfrm>
          <a:custGeom>
            <a:avLst/>
            <a:gdLst>
              <a:gd name="connsiteX0" fmla="*/ 0 w 6769978"/>
              <a:gd name="connsiteY0" fmla="*/ 0 h 5905761"/>
              <a:gd name="connsiteX1" fmla="*/ 6769978 w 6769978"/>
              <a:gd name="connsiteY1" fmla="*/ 0 h 5905761"/>
              <a:gd name="connsiteX2" fmla="*/ 3973138 w 6769978"/>
              <a:gd name="connsiteY2" fmla="*/ 5905761 h 5905761"/>
              <a:gd name="connsiteX3" fmla="*/ 0 w 6769978"/>
              <a:gd name="connsiteY3" fmla="*/ 5905761 h 5905761"/>
            </a:gdLst>
            <a:ahLst/>
            <a:cxnLst>
              <a:cxn ang="0">
                <a:pos x="connsiteX0" y="connsiteY0"/>
              </a:cxn>
              <a:cxn ang="0">
                <a:pos x="connsiteX1" y="connsiteY1"/>
              </a:cxn>
              <a:cxn ang="0">
                <a:pos x="connsiteX2" y="connsiteY2"/>
              </a:cxn>
              <a:cxn ang="0">
                <a:pos x="connsiteX3" y="connsiteY3"/>
              </a:cxn>
            </a:cxnLst>
            <a:rect l="l" t="t" r="r" b="b"/>
            <a:pathLst>
              <a:path w="6769978" h="5905761">
                <a:moveTo>
                  <a:pt x="0" y="0"/>
                </a:moveTo>
                <a:lnTo>
                  <a:pt x="6769978" y="0"/>
                </a:lnTo>
                <a:lnTo>
                  <a:pt x="3973138" y="5905761"/>
                </a:lnTo>
                <a:lnTo>
                  <a:pt x="0" y="590576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2" name="slide1">
            <a:extLst>
              <a:ext uri="{FF2B5EF4-FFF2-40B4-BE49-F238E27FC236}">
                <a16:creationId xmlns:a16="http://schemas.microsoft.com/office/drawing/2014/main" id="{CC88C50B-D835-41C1-A981-9BA72870A04E}"/>
              </a:ext>
            </a:extLst>
          </p:cNvPr>
          <p:cNvSpPr>
            <a:spLocks noGrp="1"/>
          </p:cNvSpPr>
          <p:nvPr>
            <p:ph type="ctrTitle"/>
          </p:nvPr>
        </p:nvSpPr>
        <p:spPr>
          <a:xfrm>
            <a:off x="841245" y="896644"/>
            <a:ext cx="4224048" cy="1782060"/>
          </a:xfrm>
        </p:spPr>
        <p:txBody>
          <a:bodyPr>
            <a:normAutofit fontScale="90000"/>
          </a:bodyPr>
          <a:lstStyle/>
          <a:p>
            <a:pPr algn="l"/>
            <a:r>
              <a:rPr lang="en-US" sz="3100" dirty="0">
                <a:solidFill>
                  <a:srgbClr val="FFFFFF"/>
                </a:solidFill>
              </a:rPr>
              <a:t>PROJECT</a:t>
            </a:r>
            <a:r>
              <a:rPr lang="en-US" sz="5400" dirty="0">
                <a:solidFill>
                  <a:srgbClr val="FFFFFF"/>
                </a:solidFill>
              </a:rPr>
              <a:t> </a:t>
            </a:r>
            <a:br>
              <a:rPr lang="en-US" sz="5400" dirty="0">
                <a:solidFill>
                  <a:srgbClr val="FFFFFF"/>
                </a:solidFill>
              </a:rPr>
            </a:br>
            <a:r>
              <a:rPr lang="en-US" sz="4400" b="1" dirty="0">
                <a:solidFill>
                  <a:srgbClr val="FFFFFF"/>
                </a:solidFill>
                <a:latin typeface="Times New Roman" panose="02020603050405020304" pitchFamily="18" charset="0"/>
                <a:cs typeface="Times New Roman" panose="02020603050405020304" pitchFamily="18" charset="0"/>
              </a:rPr>
              <a:t>BIG DATA TECHNOLOGY</a:t>
            </a:r>
          </a:p>
        </p:txBody>
      </p:sp>
      <p:sp>
        <p:nvSpPr>
          <p:cNvPr id="3" name="slide1">
            <a:extLst>
              <a:ext uri="{FF2B5EF4-FFF2-40B4-BE49-F238E27FC236}">
                <a16:creationId xmlns:a16="http://schemas.microsoft.com/office/drawing/2014/main" id="{124CC441-5152-4C0B-A95B-4A4B63A32DE5}"/>
              </a:ext>
            </a:extLst>
          </p:cNvPr>
          <p:cNvSpPr>
            <a:spLocks noGrp="1"/>
          </p:cNvSpPr>
          <p:nvPr>
            <p:ph type="subTitle" idx="1"/>
          </p:nvPr>
        </p:nvSpPr>
        <p:spPr>
          <a:xfrm>
            <a:off x="38227" y="3429001"/>
            <a:ext cx="5089101" cy="1526092"/>
          </a:xfrm>
        </p:spPr>
        <p:txBody>
          <a:bodyPr>
            <a:normAutofit/>
          </a:bodyPr>
          <a:lstStyle/>
          <a:p>
            <a:pPr algn="l"/>
            <a:r>
              <a:rPr lang="en-US" sz="2000" dirty="0">
                <a:solidFill>
                  <a:srgbClr val="FFFFFF"/>
                </a:solidFill>
                <a:latin typeface="Times New Roman" panose="02020603050405020304" pitchFamily="18" charset="0"/>
                <a:cs typeface="Times New Roman" panose="02020603050405020304" pitchFamily="18" charset="0"/>
              </a:rPr>
              <a:t>BY:  BINIAM AREFAINE  </a:t>
            </a:r>
            <a:r>
              <a:rPr lang="en-US" sz="2000" dirty="0">
                <a:latin typeface="Times New Roman" panose="02020603050405020304" pitchFamily="18" charset="0"/>
                <a:cs typeface="Times New Roman" panose="02020603050405020304" pitchFamily="18" charset="0"/>
              </a:rPr>
              <a:t>ID:110972</a:t>
            </a:r>
          </a:p>
          <a:p>
            <a:pPr algn="l"/>
            <a:r>
              <a:rPr lang="en-US" sz="2000" dirty="0">
                <a:solidFill>
                  <a:srgbClr val="FFFFFF"/>
                </a:solidFill>
                <a:latin typeface="Times New Roman" panose="02020603050405020304" pitchFamily="18" charset="0"/>
                <a:cs typeface="Times New Roman" panose="02020603050405020304" pitchFamily="18" charset="0"/>
              </a:rPr>
              <a:t>       EYOB WELDEYOHANNES   </a:t>
            </a:r>
            <a:r>
              <a:rPr lang="en-US" sz="2000" dirty="0">
                <a:latin typeface="Times New Roman" panose="02020603050405020304" pitchFamily="18" charset="0"/>
                <a:cs typeface="Times New Roman" panose="02020603050405020304" pitchFamily="18" charset="0"/>
              </a:rPr>
              <a:t>ID:110931</a:t>
            </a:r>
          </a:p>
          <a:p>
            <a:pPr algn="l"/>
            <a:r>
              <a:rPr lang="en-US" sz="2000" dirty="0">
                <a:solidFill>
                  <a:srgbClr val="FFFFFF"/>
                </a:solidFill>
                <a:latin typeface="Times New Roman" panose="02020603050405020304" pitchFamily="18" charset="0"/>
                <a:cs typeface="Times New Roman" panose="02020603050405020304" pitchFamily="18" charset="0"/>
              </a:rPr>
              <a:t>       YOHANNES  MULUALEM   </a:t>
            </a:r>
            <a:r>
              <a:rPr lang="en-US" sz="2000" dirty="0">
                <a:latin typeface="Times New Roman" panose="02020603050405020304" pitchFamily="18" charset="0"/>
                <a:cs typeface="Times New Roman" panose="02020603050405020304" pitchFamily="18" charset="0"/>
              </a:rPr>
              <a:t>ID: 110930</a:t>
            </a:r>
          </a:p>
        </p:txBody>
      </p:sp>
      <p:pic>
        <p:nvPicPr>
          <p:cNvPr id="5" name="Picture 4">
            <a:extLst>
              <a:ext uri="{FF2B5EF4-FFF2-40B4-BE49-F238E27FC236}">
                <a16:creationId xmlns:a16="http://schemas.microsoft.com/office/drawing/2014/main" id="{2DA73023-4677-447E-8A7C-C0759587A556}"/>
              </a:ext>
            </a:extLst>
          </p:cNvPr>
          <p:cNvPicPr>
            <a:picLocks noChangeAspect="1"/>
          </p:cNvPicPr>
          <p:nvPr/>
        </p:nvPicPr>
        <p:blipFill rotWithShape="1">
          <a:blip r:embed="rId2"/>
          <a:srcRect t="5263" b="10468"/>
          <a:stretch/>
        </p:blipFill>
        <p:spPr>
          <a:xfrm>
            <a:off x="6261653" y="1908313"/>
            <a:ext cx="5089102" cy="3683240"/>
          </a:xfrm>
          <a:prstGeom prst="rect">
            <a:avLst/>
          </a:prstGeom>
        </p:spPr>
      </p:pic>
      <p:sp>
        <p:nvSpPr>
          <p:cNvPr id="6" name="TextBox 5">
            <a:extLst>
              <a:ext uri="{FF2B5EF4-FFF2-40B4-BE49-F238E27FC236}">
                <a16:creationId xmlns:a16="http://schemas.microsoft.com/office/drawing/2014/main" id="{C25C40D9-AF57-E04C-8107-B5E5F7C2EFEF}"/>
              </a:ext>
            </a:extLst>
          </p:cNvPr>
          <p:cNvSpPr txBox="1"/>
          <p:nvPr/>
        </p:nvSpPr>
        <p:spPr>
          <a:xfrm>
            <a:off x="38227" y="5513611"/>
            <a:ext cx="4793942"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PROF </a:t>
            </a:r>
            <a:r>
              <a:rPr lang="en-US" sz="2800" b="1" dirty="0" err="1">
                <a:latin typeface="Times New Roman" panose="02020603050405020304" pitchFamily="18" charset="0"/>
                <a:cs typeface="Times New Roman" panose="02020603050405020304" pitchFamily="18" charset="0"/>
              </a:rPr>
              <a:t>Mrudula</a:t>
            </a:r>
            <a:r>
              <a:rPr lang="en-US" sz="2800" b="1" dirty="0">
                <a:latin typeface="Times New Roman" panose="02020603050405020304" pitchFamily="18" charset="0"/>
                <a:cs typeface="Times New Roman" panose="02020603050405020304" pitchFamily="18" charset="0"/>
              </a:rPr>
              <a:t> Mukadam</a:t>
            </a:r>
            <a:endParaRPr lang="en-US" sz="28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C5C6ADC-821E-DC40-AFCC-436FF0D5D5A1}"/>
              </a:ext>
            </a:extLst>
          </p:cNvPr>
          <p:cNvSpPr txBox="1"/>
          <p:nvPr/>
        </p:nvSpPr>
        <p:spPr>
          <a:xfrm>
            <a:off x="7076662" y="1103244"/>
            <a:ext cx="4671390" cy="461665"/>
          </a:xfrm>
          <a:prstGeom prst="rect">
            <a:avLst/>
          </a:prstGeom>
          <a:noFill/>
        </p:spPr>
        <p:txBody>
          <a:bodyPr wrap="square" rtlCol="0">
            <a:spAutoFit/>
          </a:bodyPr>
          <a:lstStyle/>
          <a:p>
            <a:r>
              <a:rPr lang="en-US" sz="2400" dirty="0"/>
              <a:t>Twitter Data Streaming and Analysis</a:t>
            </a:r>
          </a:p>
        </p:txBody>
      </p:sp>
    </p:spTree>
    <p:extLst>
      <p:ext uri="{BB962C8B-B14F-4D97-AF65-F5344CB8AC3E}">
        <p14:creationId xmlns:p14="http://schemas.microsoft.com/office/powerpoint/2010/main" val="95992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51902-8449-4012-95AE-C71360A2C7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Sample code for the producer</a:t>
            </a:r>
          </a:p>
        </p:txBody>
      </p:sp>
      <p:pic>
        <p:nvPicPr>
          <p:cNvPr id="5" name="Content Placeholder 4" descr="A screenshot of a social media post&#10;&#10;Description automatically generated">
            <a:extLst>
              <a:ext uri="{FF2B5EF4-FFF2-40B4-BE49-F238E27FC236}">
                <a16:creationId xmlns:a16="http://schemas.microsoft.com/office/drawing/2014/main" id="{C1B75CA9-B4FA-412B-8B14-1AFC0EF137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53206"/>
            <a:ext cx="10515600" cy="4296176"/>
          </a:xfrm>
        </p:spPr>
      </p:pic>
    </p:spTree>
    <p:extLst>
      <p:ext uri="{BB962C8B-B14F-4D97-AF65-F5344CB8AC3E}">
        <p14:creationId xmlns:p14="http://schemas.microsoft.com/office/powerpoint/2010/main" val="1251401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26D80-5844-4965-84B8-F79F8549636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Sample code for the consumer</a:t>
            </a:r>
          </a:p>
        </p:txBody>
      </p:sp>
      <p:pic>
        <p:nvPicPr>
          <p:cNvPr id="5" name="Content Placeholder 4" descr="A screenshot of a social media post&#10;&#10;Description automatically generated">
            <a:extLst>
              <a:ext uri="{FF2B5EF4-FFF2-40B4-BE49-F238E27FC236}">
                <a16:creationId xmlns:a16="http://schemas.microsoft.com/office/drawing/2014/main" id="{C4B74E2A-D65F-4BFE-B65C-C09BE272BC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9464" y="1825625"/>
            <a:ext cx="9893072" cy="4351338"/>
          </a:xfrm>
        </p:spPr>
      </p:pic>
    </p:spTree>
    <p:extLst>
      <p:ext uri="{BB962C8B-B14F-4D97-AF65-F5344CB8AC3E}">
        <p14:creationId xmlns:p14="http://schemas.microsoft.com/office/powerpoint/2010/main" val="906369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F2A1CBE-B212-4143-8519-A5A91FC90DAC}"/>
              </a:ext>
            </a:extLst>
          </p:cNvPr>
          <p:cNvPicPr>
            <a:picLocks noGrp="1" noChangeAspect="1"/>
          </p:cNvPicPr>
          <p:nvPr>
            <p:ph idx="1"/>
          </p:nvPr>
        </p:nvPicPr>
        <p:blipFill>
          <a:blip r:embed="rId2"/>
          <a:stretch>
            <a:fillRect/>
          </a:stretch>
        </p:blipFill>
        <p:spPr>
          <a:xfrm>
            <a:off x="0" y="1305641"/>
            <a:ext cx="1009213" cy="733256"/>
          </a:xfrm>
          <a:prstGeom prst="rect">
            <a:avLst/>
          </a:prstGeom>
          <a:noFill/>
          <a:ln>
            <a:solidFill>
              <a:schemeClr val="accent1"/>
            </a:solidFill>
          </a:ln>
        </p:spPr>
      </p:pic>
      <p:pic>
        <p:nvPicPr>
          <p:cNvPr id="5" name="Picture 4">
            <a:extLst>
              <a:ext uri="{FF2B5EF4-FFF2-40B4-BE49-F238E27FC236}">
                <a16:creationId xmlns:a16="http://schemas.microsoft.com/office/drawing/2014/main" id="{B2F337CE-7E36-9C45-86DA-FE06E146CFB8}"/>
              </a:ext>
            </a:extLst>
          </p:cNvPr>
          <p:cNvPicPr>
            <a:picLocks noChangeAspect="1"/>
          </p:cNvPicPr>
          <p:nvPr/>
        </p:nvPicPr>
        <p:blipFill>
          <a:blip r:embed="rId2"/>
          <a:stretch>
            <a:fillRect/>
          </a:stretch>
        </p:blipFill>
        <p:spPr>
          <a:xfrm>
            <a:off x="2390308" y="127654"/>
            <a:ext cx="1009213" cy="733256"/>
          </a:xfrm>
          <a:prstGeom prst="rect">
            <a:avLst/>
          </a:prstGeom>
          <a:noFill/>
          <a:ln>
            <a:solidFill>
              <a:schemeClr val="accent1"/>
            </a:solidFill>
          </a:ln>
        </p:spPr>
      </p:pic>
      <p:pic>
        <p:nvPicPr>
          <p:cNvPr id="6" name="Picture 5">
            <a:extLst>
              <a:ext uri="{FF2B5EF4-FFF2-40B4-BE49-F238E27FC236}">
                <a16:creationId xmlns:a16="http://schemas.microsoft.com/office/drawing/2014/main" id="{DE490A95-9901-DB41-8F52-32CE4EC40C30}"/>
              </a:ext>
            </a:extLst>
          </p:cNvPr>
          <p:cNvPicPr>
            <a:picLocks noChangeAspect="1"/>
          </p:cNvPicPr>
          <p:nvPr/>
        </p:nvPicPr>
        <p:blipFill>
          <a:blip r:embed="rId3"/>
          <a:stretch>
            <a:fillRect/>
          </a:stretch>
        </p:blipFill>
        <p:spPr>
          <a:xfrm>
            <a:off x="2018426" y="1721821"/>
            <a:ext cx="2529711" cy="2349500"/>
          </a:xfrm>
          <a:prstGeom prst="rect">
            <a:avLst/>
          </a:prstGeom>
          <a:ln>
            <a:solidFill>
              <a:schemeClr val="accent1"/>
            </a:solidFill>
          </a:ln>
        </p:spPr>
      </p:pic>
      <p:pic>
        <p:nvPicPr>
          <p:cNvPr id="7" name="Picture 6">
            <a:extLst>
              <a:ext uri="{FF2B5EF4-FFF2-40B4-BE49-F238E27FC236}">
                <a16:creationId xmlns:a16="http://schemas.microsoft.com/office/drawing/2014/main" id="{82436405-B6C6-C34E-8F2B-A00BE7F6C255}"/>
              </a:ext>
            </a:extLst>
          </p:cNvPr>
          <p:cNvPicPr>
            <a:picLocks noChangeAspect="1"/>
          </p:cNvPicPr>
          <p:nvPr/>
        </p:nvPicPr>
        <p:blipFill>
          <a:blip r:embed="rId4"/>
          <a:stretch>
            <a:fillRect/>
          </a:stretch>
        </p:blipFill>
        <p:spPr>
          <a:xfrm>
            <a:off x="6271591" y="1501423"/>
            <a:ext cx="2476500" cy="1562100"/>
          </a:xfrm>
          <a:prstGeom prst="rect">
            <a:avLst/>
          </a:prstGeom>
          <a:ln>
            <a:solidFill>
              <a:schemeClr val="accent1"/>
            </a:solidFill>
          </a:ln>
        </p:spPr>
      </p:pic>
      <p:pic>
        <p:nvPicPr>
          <p:cNvPr id="10" name="Picture 9">
            <a:extLst>
              <a:ext uri="{FF2B5EF4-FFF2-40B4-BE49-F238E27FC236}">
                <a16:creationId xmlns:a16="http://schemas.microsoft.com/office/drawing/2014/main" id="{1B5EAAEC-BCBC-0643-830C-B79EC761AE4E}"/>
              </a:ext>
            </a:extLst>
          </p:cNvPr>
          <p:cNvPicPr>
            <a:picLocks noChangeAspect="1"/>
          </p:cNvPicPr>
          <p:nvPr/>
        </p:nvPicPr>
        <p:blipFill>
          <a:blip r:embed="rId5"/>
          <a:stretch>
            <a:fillRect/>
          </a:stretch>
        </p:blipFill>
        <p:spPr>
          <a:xfrm>
            <a:off x="5584608" y="3876063"/>
            <a:ext cx="1816615" cy="1634954"/>
          </a:xfrm>
          <a:prstGeom prst="rect">
            <a:avLst/>
          </a:prstGeom>
          <a:ln>
            <a:solidFill>
              <a:schemeClr val="accent1"/>
            </a:solidFill>
          </a:ln>
        </p:spPr>
      </p:pic>
      <p:pic>
        <p:nvPicPr>
          <p:cNvPr id="11" name="Picture 10">
            <a:extLst>
              <a:ext uri="{FF2B5EF4-FFF2-40B4-BE49-F238E27FC236}">
                <a16:creationId xmlns:a16="http://schemas.microsoft.com/office/drawing/2014/main" id="{B878737B-1B8A-674E-ADFB-B1053CAE4AC4}"/>
              </a:ext>
            </a:extLst>
          </p:cNvPr>
          <p:cNvPicPr>
            <a:picLocks noChangeAspect="1"/>
          </p:cNvPicPr>
          <p:nvPr/>
        </p:nvPicPr>
        <p:blipFill>
          <a:blip r:embed="rId6"/>
          <a:stretch>
            <a:fillRect/>
          </a:stretch>
        </p:blipFill>
        <p:spPr>
          <a:xfrm>
            <a:off x="5119090" y="5916462"/>
            <a:ext cx="2476500" cy="935746"/>
          </a:xfrm>
          <a:prstGeom prst="rect">
            <a:avLst/>
          </a:prstGeom>
          <a:ln>
            <a:solidFill>
              <a:schemeClr val="accent1"/>
            </a:solidFill>
          </a:ln>
        </p:spPr>
      </p:pic>
      <p:sp>
        <p:nvSpPr>
          <p:cNvPr id="12" name="TextBox 11">
            <a:extLst>
              <a:ext uri="{FF2B5EF4-FFF2-40B4-BE49-F238E27FC236}">
                <a16:creationId xmlns:a16="http://schemas.microsoft.com/office/drawing/2014/main" id="{9683BDD7-7693-5B43-9542-EB75CB662EC9}"/>
              </a:ext>
            </a:extLst>
          </p:cNvPr>
          <p:cNvSpPr txBox="1"/>
          <p:nvPr/>
        </p:nvSpPr>
        <p:spPr>
          <a:xfrm>
            <a:off x="504606" y="-646331"/>
            <a:ext cx="10210742" cy="646331"/>
          </a:xfrm>
          <a:prstGeom prst="rect">
            <a:avLst/>
          </a:prstGeom>
          <a:noFill/>
        </p:spPr>
        <p:txBody>
          <a:bodyPr wrap="square" rtlCol="0">
            <a:spAutoFit/>
          </a:bodyPr>
          <a:lstStyle/>
          <a:p>
            <a:r>
              <a:rPr lang="en-US" sz="3600" u="sng" dirty="0">
                <a:latin typeface="Times New Roman" panose="02020603050405020304" pitchFamily="18" charset="0"/>
                <a:cs typeface="Times New Roman" panose="02020603050405020304" pitchFamily="18" charset="0"/>
              </a:rPr>
              <a:t>                  End-to-End Data Streaming Pipeline</a:t>
            </a:r>
            <a:endParaRPr lang="en-US" sz="3600" b="0" i="0" u="sng" strike="noStrike" dirty="0">
              <a:effectLst/>
              <a:latin typeface="Times New Roman" panose="02020603050405020304" pitchFamily="18" charset="0"/>
              <a:cs typeface="Times New Roman" panose="02020603050405020304" pitchFamily="18" charset="0"/>
            </a:endParaRPr>
          </a:p>
        </p:txBody>
      </p:sp>
      <p:pic>
        <p:nvPicPr>
          <p:cNvPr id="15" name="Picture 14" descr="A close up of a logo&#10;&#10;Description automatically generated">
            <a:extLst>
              <a:ext uri="{FF2B5EF4-FFF2-40B4-BE49-F238E27FC236}">
                <a16:creationId xmlns:a16="http://schemas.microsoft.com/office/drawing/2014/main" id="{BF3246CC-8C56-CF4F-AAAE-A1359E126D9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73390" y="4682915"/>
            <a:ext cx="2032000" cy="1808271"/>
          </a:xfrm>
          <a:prstGeom prst="rect">
            <a:avLst/>
          </a:prstGeom>
          <a:effectLst>
            <a:softEdge rad="0"/>
          </a:effectLst>
        </p:spPr>
      </p:pic>
      <p:pic>
        <p:nvPicPr>
          <p:cNvPr id="16" name="Content Placeholder 9">
            <a:extLst>
              <a:ext uri="{FF2B5EF4-FFF2-40B4-BE49-F238E27FC236}">
                <a16:creationId xmlns:a16="http://schemas.microsoft.com/office/drawing/2014/main" id="{092E3667-12F2-A949-948B-58EA0ABF7F3B}"/>
              </a:ext>
            </a:extLst>
          </p:cNvPr>
          <p:cNvPicPr>
            <a:picLocks noChangeAspect="1"/>
          </p:cNvPicPr>
          <p:nvPr/>
        </p:nvPicPr>
        <p:blipFill>
          <a:blip r:embed="rId8"/>
          <a:stretch>
            <a:fillRect/>
          </a:stretch>
        </p:blipFill>
        <p:spPr>
          <a:xfrm>
            <a:off x="8455588" y="4033162"/>
            <a:ext cx="3435972" cy="1883300"/>
          </a:xfrm>
          <a:prstGeom prst="rect">
            <a:avLst/>
          </a:prstGeom>
          <a:ln>
            <a:solidFill>
              <a:schemeClr val="accent1"/>
            </a:solidFill>
          </a:ln>
        </p:spPr>
      </p:pic>
      <p:sp>
        <p:nvSpPr>
          <p:cNvPr id="17" name="Right Arrow 16">
            <a:extLst>
              <a:ext uri="{FF2B5EF4-FFF2-40B4-BE49-F238E27FC236}">
                <a16:creationId xmlns:a16="http://schemas.microsoft.com/office/drawing/2014/main" id="{10B6C3AA-21D7-A743-94CB-7368CC096F16}"/>
              </a:ext>
            </a:extLst>
          </p:cNvPr>
          <p:cNvSpPr/>
          <p:nvPr/>
        </p:nvSpPr>
        <p:spPr>
          <a:xfrm>
            <a:off x="1009213" y="1867712"/>
            <a:ext cx="1098891" cy="1885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own Arrow 23">
            <a:extLst>
              <a:ext uri="{FF2B5EF4-FFF2-40B4-BE49-F238E27FC236}">
                <a16:creationId xmlns:a16="http://schemas.microsoft.com/office/drawing/2014/main" id="{8AC988C8-0719-4148-BA26-8CAC9EAE4268}"/>
              </a:ext>
            </a:extLst>
          </p:cNvPr>
          <p:cNvSpPr/>
          <p:nvPr/>
        </p:nvSpPr>
        <p:spPr>
          <a:xfrm>
            <a:off x="2894915" y="743413"/>
            <a:ext cx="180427" cy="978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a:extLst>
              <a:ext uri="{FF2B5EF4-FFF2-40B4-BE49-F238E27FC236}">
                <a16:creationId xmlns:a16="http://schemas.microsoft.com/office/drawing/2014/main" id="{CA2F8374-AC4C-F14E-827D-C670D54BF083}"/>
              </a:ext>
            </a:extLst>
          </p:cNvPr>
          <p:cNvSpPr/>
          <p:nvPr/>
        </p:nvSpPr>
        <p:spPr>
          <a:xfrm>
            <a:off x="4548137" y="1867712"/>
            <a:ext cx="1723454" cy="1711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Arrow 28">
            <a:extLst>
              <a:ext uri="{FF2B5EF4-FFF2-40B4-BE49-F238E27FC236}">
                <a16:creationId xmlns:a16="http://schemas.microsoft.com/office/drawing/2014/main" id="{03FCB085-7E44-EA47-B34C-3650B30AA406}"/>
              </a:ext>
            </a:extLst>
          </p:cNvPr>
          <p:cNvSpPr/>
          <p:nvPr/>
        </p:nvSpPr>
        <p:spPr>
          <a:xfrm>
            <a:off x="7419117" y="4870174"/>
            <a:ext cx="1061225" cy="2322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Down Arrow 29">
            <a:extLst>
              <a:ext uri="{FF2B5EF4-FFF2-40B4-BE49-F238E27FC236}">
                <a16:creationId xmlns:a16="http://schemas.microsoft.com/office/drawing/2014/main" id="{17ED8E46-4D1B-6749-BC11-B46D7D144338}"/>
              </a:ext>
            </a:extLst>
          </p:cNvPr>
          <p:cNvSpPr/>
          <p:nvPr/>
        </p:nvSpPr>
        <p:spPr>
          <a:xfrm>
            <a:off x="6357340" y="3063523"/>
            <a:ext cx="192548" cy="8150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Left Arrow 31">
            <a:extLst>
              <a:ext uri="{FF2B5EF4-FFF2-40B4-BE49-F238E27FC236}">
                <a16:creationId xmlns:a16="http://schemas.microsoft.com/office/drawing/2014/main" id="{F421C58B-28AB-F046-962B-64FA89698882}"/>
              </a:ext>
            </a:extLst>
          </p:cNvPr>
          <p:cNvSpPr/>
          <p:nvPr/>
        </p:nvSpPr>
        <p:spPr>
          <a:xfrm>
            <a:off x="4007898" y="5415867"/>
            <a:ext cx="1558815" cy="17118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ight Arrow 28">
            <a:extLst>
              <a:ext uri="{FF2B5EF4-FFF2-40B4-BE49-F238E27FC236}">
                <a16:creationId xmlns:a16="http://schemas.microsoft.com/office/drawing/2014/main" id="{6E56128E-812C-41C0-858E-A376E0A8F85F}"/>
              </a:ext>
            </a:extLst>
          </p:cNvPr>
          <p:cNvSpPr/>
          <p:nvPr/>
        </p:nvSpPr>
        <p:spPr>
          <a:xfrm rot="16200000">
            <a:off x="6356323" y="5579023"/>
            <a:ext cx="405444" cy="2694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359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E3F087-3640-41FE-B610-98FF0D5B317F}"/>
              </a:ext>
            </a:extLst>
          </p:cNvPr>
          <p:cNvSpPr>
            <a:spLocks noGrp="1"/>
          </p:cNvSpPr>
          <p:nvPr>
            <p:ph type="title"/>
          </p:nvPr>
        </p:nvSpPr>
        <p:spPr>
          <a:xfrm>
            <a:off x="838200" y="588168"/>
            <a:ext cx="10515600" cy="1325563"/>
          </a:xfrm>
        </p:spPr>
        <p:txBody>
          <a:bodyPr>
            <a:normAutofit/>
          </a:bodyPr>
          <a:lstStyle/>
          <a:p>
            <a:pPr algn="ctr"/>
            <a:r>
              <a:rPr lang="en-US" sz="4600" u="sng" dirty="0">
                <a:solidFill>
                  <a:srgbClr val="FFFFFF"/>
                </a:solidFill>
                <a:latin typeface="Times New Roman" panose="02020603050405020304" pitchFamily="18" charset="0"/>
                <a:cs typeface="Times New Roman" panose="02020603050405020304" pitchFamily="18" charset="0"/>
              </a:rPr>
              <a:t>Spark SQL</a:t>
            </a:r>
          </a:p>
        </p:txBody>
      </p:sp>
      <p:sp>
        <p:nvSpPr>
          <p:cNvPr id="3" name="Content Placeholder 2">
            <a:extLst>
              <a:ext uri="{FF2B5EF4-FFF2-40B4-BE49-F238E27FC236}">
                <a16:creationId xmlns:a16="http://schemas.microsoft.com/office/drawing/2014/main" id="{00B4BDA7-D06B-4E04-9566-DBB06ACDF5AF}"/>
              </a:ext>
            </a:extLst>
          </p:cNvPr>
          <p:cNvSpPr>
            <a:spLocks noGrp="1"/>
          </p:cNvSpPr>
          <p:nvPr>
            <p:ph idx="1"/>
          </p:nvPr>
        </p:nvSpPr>
        <p:spPr>
          <a:xfrm>
            <a:off x="838200" y="2391568"/>
            <a:ext cx="10515600" cy="3785394"/>
          </a:xfrm>
        </p:spPr>
        <p:txBody>
          <a:bodyPr anchor="ctr">
            <a:normAutofit/>
          </a:bodyPr>
          <a:lstStyle/>
          <a:p>
            <a:pPr>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t>
            </a:r>
            <a:r>
              <a:rPr lang="en-US" sz="2000" i="0" dirty="0">
                <a:effectLst/>
                <a:latin typeface="Times New Roman" panose="02020603050405020304" pitchFamily="18" charset="0"/>
                <a:cs typeface="Times New Roman" panose="02020603050405020304" pitchFamily="18" charset="0"/>
              </a:rPr>
              <a:t>Spark SQL is a Spark module for structured data processing</a:t>
            </a:r>
            <a:r>
              <a:rPr lang="en-US" sz="2000" dirty="0">
                <a:latin typeface="Times New Roman" panose="02020603050405020304" pitchFamily="18" charset="0"/>
                <a:cs typeface="Times New Roman" panose="02020603050405020304" pitchFamily="18" charset="0"/>
              </a:rPr>
              <a:t> </a:t>
            </a:r>
            <a:endParaRPr lang="en-US" sz="2000" i="0"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i="0" dirty="0">
                <a:effectLst/>
                <a:latin typeface="Times New Roman" panose="02020603050405020304" pitchFamily="18" charset="0"/>
                <a:cs typeface="Times New Roman" panose="02020603050405020304" pitchFamily="18" charset="0"/>
              </a:rPr>
              <a:t>It provides a programming abstraction called Data Frame and can act as distributed SQL query engine.</a:t>
            </a:r>
          </a:p>
          <a:p>
            <a:pPr>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0" indent="0">
              <a:buNone/>
            </a:pPr>
            <a:r>
              <a:rPr lang="en-US" sz="2200" dirty="0">
                <a:latin typeface="Times New Roman" panose="02020603050405020304" pitchFamily="18" charset="0"/>
                <a:cs typeface="Times New Roman" panose="02020603050405020304" pitchFamily="18" charset="0"/>
              </a:rPr>
              <a:t>  </a:t>
            </a:r>
            <a:endParaRPr lang="en-US" sz="2200" b="0" i="0" dirty="0">
              <a:effectLst/>
              <a:latin typeface="Times New Roman" panose="02020603050405020304" pitchFamily="18" charset="0"/>
              <a:cs typeface="Times New Roman" panose="02020603050405020304" pitchFamily="18" charset="0"/>
            </a:endParaRPr>
          </a:p>
          <a:p>
            <a:pPr marL="0" indent="0">
              <a:buNone/>
            </a:pPr>
            <a:endParaRPr lang="en-US" sz="2200" b="0" i="0" dirty="0">
              <a:effectLst/>
              <a:latin typeface="Times New Roman" panose="02020603050405020304" pitchFamily="18" charset="0"/>
              <a:cs typeface="Times New Roman" panose="02020603050405020304" pitchFamily="18" charset="0"/>
            </a:endParaRPr>
          </a:p>
          <a:p>
            <a:pPr marL="0" indent="0">
              <a:buNone/>
            </a:pPr>
            <a:endParaRPr lang="en-US" sz="2200" dirty="0">
              <a:latin typeface="Times New Roman" panose="02020603050405020304" pitchFamily="18" charset="0"/>
              <a:cs typeface="Times New Roman" panose="02020603050405020304" pitchFamily="18" charset="0"/>
            </a:endParaRPr>
          </a:p>
          <a:p>
            <a:pPr marL="0" indent="0">
              <a:buNone/>
            </a:pPr>
            <a:r>
              <a:rPr lang="en-US" sz="22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158547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CE68AD-28DF-4632-B516-C307A6817A0E}"/>
              </a:ext>
            </a:extLst>
          </p:cNvPr>
          <p:cNvSpPr>
            <a:spLocks noGrp="1"/>
          </p:cNvSpPr>
          <p:nvPr>
            <p:ph type="title"/>
          </p:nvPr>
        </p:nvSpPr>
        <p:spPr>
          <a:xfrm>
            <a:off x="598503" y="585787"/>
            <a:ext cx="10515600" cy="1325563"/>
          </a:xfrm>
        </p:spPr>
        <p:txBody>
          <a:bodyPr>
            <a:normAutofit/>
          </a:bodyPr>
          <a:lstStyle/>
          <a:p>
            <a:pPr algn="ctr"/>
            <a:r>
              <a:rPr lang="en-US" sz="4300" b="0" i="0" dirty="0">
                <a:solidFill>
                  <a:srgbClr val="FFFFFF"/>
                </a:solidFill>
                <a:effectLst/>
                <a:latin typeface="Times New Roman" panose="02020603050405020304" pitchFamily="18" charset="0"/>
                <a:cs typeface="Times New Roman" panose="02020603050405020304" pitchFamily="18" charset="0"/>
              </a:rPr>
              <a:t>Features of Spark SQL</a:t>
            </a:r>
            <a:br>
              <a:rPr lang="en-US" sz="4300" b="0" i="0" dirty="0">
                <a:solidFill>
                  <a:srgbClr val="FFFFFF"/>
                </a:solidFill>
                <a:effectLst/>
                <a:latin typeface="Arial" panose="020B0604020202020204" pitchFamily="34" charset="0"/>
              </a:rPr>
            </a:br>
            <a:endParaRPr lang="en-US" sz="4300" dirty="0">
              <a:solidFill>
                <a:srgbClr val="FFFFFF"/>
              </a:solidFill>
            </a:endParaRPr>
          </a:p>
        </p:txBody>
      </p:sp>
      <p:sp>
        <p:nvSpPr>
          <p:cNvPr id="3" name="Content Placeholder 2">
            <a:extLst>
              <a:ext uri="{FF2B5EF4-FFF2-40B4-BE49-F238E27FC236}">
                <a16:creationId xmlns:a16="http://schemas.microsoft.com/office/drawing/2014/main" id="{4C8FB961-2D69-4546-8A6C-C006AAD0BB9F}"/>
              </a:ext>
            </a:extLst>
          </p:cNvPr>
          <p:cNvSpPr>
            <a:spLocks noGrp="1"/>
          </p:cNvSpPr>
          <p:nvPr>
            <p:ph idx="1"/>
          </p:nvPr>
        </p:nvSpPr>
        <p:spPr>
          <a:xfrm>
            <a:off x="838200" y="2438400"/>
            <a:ext cx="10515600" cy="3738562"/>
          </a:xfrm>
        </p:spPr>
        <p:txBody>
          <a:bodyPr>
            <a:normAutofit/>
          </a:bodyPr>
          <a:lstStyle/>
          <a:p>
            <a:pPr marL="0" indent="0">
              <a:buNone/>
            </a:pPr>
            <a:endParaRPr lang="en-US" sz="2600" b="0" i="0" dirty="0">
              <a:effectLst/>
              <a:latin typeface="Arial" panose="020B0604020202020204" pitchFamily="34" charset="0"/>
            </a:endParaRPr>
          </a:p>
          <a:p>
            <a:pPr>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Integrity:- mix SQL with spark programs</a:t>
            </a:r>
          </a:p>
          <a:p>
            <a:pPr>
              <a:buFont typeface="Wingdings" panose="05000000000000000000" pitchFamily="2" charset="2"/>
              <a:buChar char="ü"/>
            </a:pPr>
            <a:r>
              <a:rPr lang="en-US" sz="2600" i="0" dirty="0">
                <a:effectLst/>
                <a:latin typeface="Times New Roman" panose="02020603050405020304" pitchFamily="18" charset="0"/>
                <a:cs typeface="Times New Roman" panose="02020603050405020304" pitchFamily="18" charset="0"/>
              </a:rPr>
              <a:t>Unified Data Access − Load and query data from a variety of sources</a:t>
            </a:r>
          </a:p>
          <a:p>
            <a:pPr>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Hive Compatibility</a:t>
            </a:r>
          </a:p>
          <a:p>
            <a:pPr>
              <a:buFont typeface="Wingdings" panose="05000000000000000000" pitchFamily="2" charset="2"/>
              <a:buChar char="ü"/>
            </a:pPr>
            <a:r>
              <a:rPr lang="en-US" sz="2600" i="0" dirty="0">
                <a:effectLst/>
                <a:latin typeface="Times New Roman" panose="02020603050405020304" pitchFamily="18" charset="0"/>
                <a:cs typeface="Times New Roman" panose="02020603050405020304" pitchFamily="18" charset="0"/>
              </a:rPr>
              <a:t>Standard Connectivity :- can connect by </a:t>
            </a:r>
            <a:r>
              <a:rPr lang="en-US" sz="2600" b="0" i="0" dirty="0">
                <a:effectLst/>
                <a:latin typeface="Times New Roman" panose="02020603050405020304" pitchFamily="18" charset="0"/>
                <a:cs typeface="Times New Roman" panose="02020603050405020304" pitchFamily="18" charset="0"/>
              </a:rPr>
              <a:t>JDBC, ODBC</a:t>
            </a:r>
            <a:endParaRPr lang="en-US"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Scalability</a:t>
            </a:r>
          </a:p>
          <a:p>
            <a:pPr marL="0" indent="0">
              <a:buNone/>
            </a:pPr>
            <a:r>
              <a:rPr lang="en-US" sz="2600" dirty="0">
                <a:latin typeface="Arial" panose="020B0604020202020204" pitchFamily="34" charset="0"/>
              </a:rPr>
              <a:t>                 </a:t>
            </a:r>
            <a:endParaRPr lang="en-US" sz="2600" b="0" i="0" dirty="0">
              <a:effectLst/>
              <a:latin typeface="Arial" panose="020B0604020202020204" pitchFamily="34" charset="0"/>
            </a:endParaRPr>
          </a:p>
          <a:p>
            <a:endParaRPr lang="en-US" sz="2600" dirty="0"/>
          </a:p>
        </p:txBody>
      </p:sp>
    </p:spTree>
    <p:extLst>
      <p:ext uri="{BB962C8B-B14F-4D97-AF65-F5344CB8AC3E}">
        <p14:creationId xmlns:p14="http://schemas.microsoft.com/office/powerpoint/2010/main" val="4157180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F8A321-391B-4CBC-BC32-33A5D0F8941B}"/>
              </a:ext>
            </a:extLst>
          </p:cNvPr>
          <p:cNvSpPr>
            <a:spLocks noGrp="1"/>
          </p:cNvSpPr>
          <p:nvPr>
            <p:ph type="title"/>
          </p:nvPr>
        </p:nvSpPr>
        <p:spPr>
          <a:xfrm>
            <a:off x="838200" y="588168"/>
            <a:ext cx="10515600" cy="1325563"/>
          </a:xfrm>
        </p:spPr>
        <p:txBody>
          <a:bodyPr>
            <a:normAutofit/>
          </a:bodyPr>
          <a:lstStyle/>
          <a:p>
            <a:pPr algn="ctr"/>
            <a:r>
              <a:rPr lang="en-US" sz="4600" b="0" i="0" dirty="0">
                <a:solidFill>
                  <a:srgbClr val="FFFFFF"/>
                </a:solidFill>
                <a:effectLst/>
                <a:latin typeface="Times New Roman" panose="02020603050405020304" pitchFamily="18" charset="0"/>
                <a:cs typeface="Times New Roman" panose="02020603050405020304" pitchFamily="18" charset="0"/>
              </a:rPr>
              <a:t>Spark SQL Advantage</a:t>
            </a:r>
            <a:endParaRPr lang="en-US" sz="4600" dirty="0">
              <a:solidFill>
                <a:srgbClr val="FFFFFF"/>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D928D1-F29B-40BF-B865-6AC694AAD17B}"/>
              </a:ext>
            </a:extLst>
          </p:cNvPr>
          <p:cNvSpPr>
            <a:spLocks noGrp="1"/>
          </p:cNvSpPr>
          <p:nvPr>
            <p:ph idx="1"/>
          </p:nvPr>
        </p:nvSpPr>
        <p:spPr>
          <a:xfrm>
            <a:off x="838200" y="2391568"/>
            <a:ext cx="10515600" cy="3785394"/>
          </a:xfrm>
        </p:spPr>
        <p:txBody>
          <a:bodyPr anchor="ctr">
            <a:normAutofit/>
          </a:bodyPr>
          <a:lstStyle/>
          <a:p>
            <a:pPr>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Spark SQL will allow developers to</a:t>
            </a:r>
          </a:p>
          <a:p>
            <a:pPr>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Import relational data from Parquet files and Hive tables</a:t>
            </a:r>
          </a:p>
          <a:p>
            <a:pPr>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Run SQL queries over imported data and existing RDDs</a:t>
            </a:r>
          </a:p>
          <a:p>
            <a:pPr>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Easily write RDDs out to Hive tables or Parquet files</a:t>
            </a:r>
          </a:p>
          <a:p>
            <a:endParaRPr lang="en-US" sz="2400" dirty="0"/>
          </a:p>
        </p:txBody>
      </p:sp>
    </p:spTree>
    <p:extLst>
      <p:ext uri="{BB962C8B-B14F-4D97-AF65-F5344CB8AC3E}">
        <p14:creationId xmlns:p14="http://schemas.microsoft.com/office/powerpoint/2010/main" val="112166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5D5AC7-7FF5-440C-BB70-07120FAC44BC}"/>
              </a:ext>
            </a:extLst>
          </p:cNvPr>
          <p:cNvSpPr>
            <a:spLocks noGrp="1"/>
          </p:cNvSpPr>
          <p:nvPr>
            <p:ph type="title"/>
          </p:nvPr>
        </p:nvSpPr>
        <p:spPr>
          <a:xfrm>
            <a:off x="838200" y="588168"/>
            <a:ext cx="10515600" cy="1325563"/>
          </a:xfrm>
        </p:spPr>
        <p:txBody>
          <a:bodyPr>
            <a:normAutofit/>
          </a:bodyPr>
          <a:lstStyle/>
          <a:p>
            <a:pPr algn="ctr"/>
            <a:r>
              <a:rPr lang="en-US" sz="4600" dirty="0">
                <a:solidFill>
                  <a:srgbClr val="FFFFFF"/>
                </a:solidFill>
                <a:latin typeface="Times New Roman" panose="02020603050405020304" pitchFamily="18" charset="0"/>
                <a:cs typeface="Times New Roman" panose="02020603050405020304" pitchFamily="18" charset="0"/>
              </a:rPr>
              <a:t>Spark SQL Advantage over HQL</a:t>
            </a:r>
          </a:p>
        </p:txBody>
      </p:sp>
      <p:sp>
        <p:nvSpPr>
          <p:cNvPr id="3" name="Content Placeholder 2">
            <a:extLst>
              <a:ext uri="{FF2B5EF4-FFF2-40B4-BE49-F238E27FC236}">
                <a16:creationId xmlns:a16="http://schemas.microsoft.com/office/drawing/2014/main" id="{5015D363-3C80-4D52-91FF-11F45F3B3DE1}"/>
              </a:ext>
            </a:extLst>
          </p:cNvPr>
          <p:cNvSpPr>
            <a:spLocks noGrp="1"/>
          </p:cNvSpPr>
          <p:nvPr>
            <p:ph idx="1"/>
          </p:nvPr>
        </p:nvSpPr>
        <p:spPr>
          <a:xfrm>
            <a:off x="838200" y="2391568"/>
            <a:ext cx="10515600" cy="3785394"/>
          </a:xfrm>
        </p:spPr>
        <p:txBody>
          <a:bodyPr anchor="ctr">
            <a:normAutofit/>
          </a:bodyPr>
          <a:lstStyle/>
          <a:p>
            <a:r>
              <a:rPr lang="en-US" sz="2400" b="0" i="0" dirty="0">
                <a:effectLst/>
                <a:latin typeface="Times New Roman" panose="02020603050405020304" pitchFamily="18" charset="0"/>
                <a:cs typeface="Times New Roman" panose="02020603050405020304" pitchFamily="18" charset="0"/>
              </a:rPr>
              <a:t>Row-level updates and </a:t>
            </a:r>
            <a:r>
              <a:rPr lang="en-US" sz="2400" b="0" i="0" u="none"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real-time</a:t>
            </a:r>
            <a:r>
              <a:rPr lang="en-US" sz="2400" b="0" i="0" dirty="0">
                <a:effectLst/>
                <a:latin typeface="Times New Roman" panose="02020603050405020304" pitchFamily="18" charset="0"/>
                <a:cs typeface="Times New Roman" panose="02020603050405020304" pitchFamily="18" charset="0"/>
              </a:rPr>
              <a:t> OLTP querying is not possible using Apache Hive whereas row-level updates and real-time online transaction processing is possible using Spark SQL</a:t>
            </a:r>
          </a:p>
          <a:p>
            <a:r>
              <a:rPr lang="en-US" sz="2400" dirty="0">
                <a:latin typeface="Times New Roman" panose="02020603050405020304" pitchFamily="18" charset="0"/>
                <a:cs typeface="Times New Roman" panose="02020603050405020304" pitchFamily="18" charset="0"/>
              </a:rPr>
              <a:t>Spark SQL is fast</a:t>
            </a:r>
          </a:p>
        </p:txBody>
      </p:sp>
    </p:spTree>
    <p:extLst>
      <p:ext uri="{BB962C8B-B14F-4D97-AF65-F5344CB8AC3E}">
        <p14:creationId xmlns:p14="http://schemas.microsoft.com/office/powerpoint/2010/main" val="2142668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803AFE-7332-4490-BE34-C358A0E8DB7E}"/>
              </a:ext>
            </a:extLst>
          </p:cNvPr>
          <p:cNvSpPr>
            <a:spLocks noGrp="1"/>
          </p:cNvSpPr>
          <p:nvPr>
            <p:ph type="title"/>
          </p:nvPr>
        </p:nvSpPr>
        <p:spPr>
          <a:xfrm>
            <a:off x="1043631" y="809898"/>
            <a:ext cx="10173010" cy="1554480"/>
          </a:xfrm>
        </p:spPr>
        <p:txBody>
          <a:bodyPr anchor="ctr">
            <a:normAutofit/>
          </a:bodyPr>
          <a:lstStyle/>
          <a:p>
            <a:r>
              <a:rPr lang="en-US" sz="4800" dirty="0">
                <a:latin typeface="Times New Roman" panose="02020603050405020304" pitchFamily="18" charset="0"/>
                <a:cs typeface="Times New Roman" panose="02020603050405020304" pitchFamily="18" charset="0"/>
              </a:rPr>
              <a:t>Spark SQL Implementation</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1D0AEBC7-573F-45DB-A3F5-51A728234F7F}"/>
              </a:ext>
            </a:extLst>
          </p:cNvPr>
          <p:cNvGraphicFramePr>
            <a:graphicFrameLocks noGrp="1"/>
          </p:cNvGraphicFramePr>
          <p:nvPr>
            <p:ph idx="1"/>
            <p:extLst>
              <p:ext uri="{D42A27DB-BD31-4B8C-83A1-F6EECF244321}">
                <p14:modId xmlns:p14="http://schemas.microsoft.com/office/powerpoint/2010/main" val="2732995838"/>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67217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1191" y="0"/>
            <a:ext cx="6100799"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9048"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D2ACA6-CE7B-49B6-944D-EDFA887ED4D3}"/>
              </a:ext>
            </a:extLst>
          </p:cNvPr>
          <p:cNvSpPr>
            <a:spLocks noGrp="1"/>
          </p:cNvSpPr>
          <p:nvPr>
            <p:ph type="title"/>
          </p:nvPr>
        </p:nvSpPr>
        <p:spPr>
          <a:xfrm>
            <a:off x="1162498" y="655783"/>
            <a:ext cx="4284418" cy="1448388"/>
          </a:xfrm>
        </p:spPr>
        <p:txBody>
          <a:bodyPr vert="horz" lIns="91440" tIns="45720" rIns="91440" bIns="45720" rtlCol="0" anchor="t">
            <a:normAutofit/>
          </a:bodyPr>
          <a:lstStyle/>
          <a:p>
            <a:r>
              <a:rPr lang="en-US" dirty="0">
                <a:solidFill>
                  <a:schemeClr val="bg1"/>
                </a:solidFill>
                <a:latin typeface="Times New Roman" panose="02020603050405020304" pitchFamily="18" charset="0"/>
                <a:cs typeface="Times New Roman" panose="02020603050405020304" pitchFamily="18" charset="0"/>
              </a:rPr>
              <a:t>How to run Spark SQL in command</a:t>
            </a:r>
          </a:p>
        </p:txBody>
      </p:sp>
      <p:sp>
        <p:nvSpPr>
          <p:cNvPr id="22" name="Rectangle 21">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6212" y="434985"/>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BDB15829-C9B0-45F4-A5EA-231D7C1633A0}"/>
              </a:ext>
            </a:extLst>
          </p:cNvPr>
          <p:cNvSpPr>
            <a:spLocks noGrp="1"/>
          </p:cNvSpPr>
          <p:nvPr>
            <p:ph idx="1"/>
          </p:nvPr>
        </p:nvSpPr>
        <p:spPr>
          <a:xfrm>
            <a:off x="6091190" y="1825625"/>
            <a:ext cx="5262609" cy="4351338"/>
          </a:xfrm>
        </p:spPr>
        <p:txBody>
          <a:bodyPr/>
          <a:lstStyle/>
          <a:p>
            <a:r>
              <a:rPr lang="en-US" dirty="0"/>
              <a:t>In command we don’t need to create spark context and spark Session. </a:t>
            </a:r>
          </a:p>
          <a:p>
            <a:endParaRPr lang="en-US" dirty="0"/>
          </a:p>
        </p:txBody>
      </p:sp>
    </p:spTree>
    <p:extLst>
      <p:ext uri="{BB962C8B-B14F-4D97-AF65-F5344CB8AC3E}">
        <p14:creationId xmlns:p14="http://schemas.microsoft.com/office/powerpoint/2010/main" val="4157855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D3D54E-21C7-4E92-90E1-194647A1B9D8}"/>
              </a:ext>
            </a:extLst>
          </p:cNvPr>
          <p:cNvSpPr>
            <a:spLocks noGrp="1"/>
          </p:cNvSpPr>
          <p:nvPr>
            <p:ph type="title"/>
          </p:nvPr>
        </p:nvSpPr>
        <p:spPr>
          <a:xfrm>
            <a:off x="838200" y="585216"/>
            <a:ext cx="10515600" cy="1325563"/>
          </a:xfrm>
        </p:spPr>
        <p:txBody>
          <a:bodyPr>
            <a:normAutofit/>
          </a:bodyPr>
          <a:lstStyle/>
          <a:p>
            <a:pPr algn="ctr"/>
            <a:r>
              <a:rPr lang="en-US" dirty="0">
                <a:solidFill>
                  <a:srgbClr val="FFFFFF"/>
                </a:solidFill>
                <a:latin typeface="Times New Roman" panose="02020603050405020304" pitchFamily="18" charset="0"/>
                <a:cs typeface="Times New Roman" panose="02020603050405020304" pitchFamily="18" charset="0"/>
              </a:rPr>
              <a:t>How To Run Spark SQL In Eclipse</a:t>
            </a:r>
          </a:p>
        </p:txBody>
      </p:sp>
      <p:pic>
        <p:nvPicPr>
          <p:cNvPr id="5" name="Picture 4" descr="A screenshot of a social media post&#10;&#10;Description automatically generated">
            <a:extLst>
              <a:ext uri="{FF2B5EF4-FFF2-40B4-BE49-F238E27FC236}">
                <a16:creationId xmlns:a16="http://schemas.microsoft.com/office/drawing/2014/main" id="{80479E71-9DDC-4B27-952E-94B46F49E833}"/>
              </a:ext>
            </a:extLst>
          </p:cNvPr>
          <p:cNvPicPr>
            <a:picLocks noChangeAspect="1"/>
          </p:cNvPicPr>
          <p:nvPr/>
        </p:nvPicPr>
        <p:blipFill rotWithShape="1">
          <a:blip r:embed="rId2">
            <a:extLst>
              <a:ext uri="{28A0092B-C50C-407E-A947-70E740481C1C}">
                <a14:useLocalDpi xmlns:a14="http://schemas.microsoft.com/office/drawing/2010/main" val="0"/>
              </a:ext>
            </a:extLst>
          </a:blip>
          <a:srcRect r="22478"/>
          <a:stretch/>
        </p:blipFill>
        <p:spPr>
          <a:xfrm>
            <a:off x="841248" y="2255520"/>
            <a:ext cx="6946392" cy="4366259"/>
          </a:xfrm>
          <a:prstGeom prst="rect">
            <a:avLst/>
          </a:prstGeom>
        </p:spPr>
      </p:pic>
      <p:sp>
        <p:nvSpPr>
          <p:cNvPr id="3" name="Content Placeholder 2">
            <a:extLst>
              <a:ext uri="{FF2B5EF4-FFF2-40B4-BE49-F238E27FC236}">
                <a16:creationId xmlns:a16="http://schemas.microsoft.com/office/drawing/2014/main" id="{27282559-1583-4385-9F19-27C3BAB04292}"/>
              </a:ext>
            </a:extLst>
          </p:cNvPr>
          <p:cNvSpPr>
            <a:spLocks noGrp="1"/>
          </p:cNvSpPr>
          <p:nvPr>
            <p:ph idx="1"/>
          </p:nvPr>
        </p:nvSpPr>
        <p:spPr>
          <a:xfrm>
            <a:off x="7546848" y="2516777"/>
            <a:ext cx="3803904" cy="3660185"/>
          </a:xfrm>
        </p:spPr>
        <p:txBody>
          <a:bodyPr anchor="ctr">
            <a:normAutofit/>
          </a:bodyPr>
          <a:lstStyle/>
          <a:p>
            <a:r>
              <a:rPr lang="en-US" sz="2200" dirty="0">
                <a:latin typeface="Times New Roman" panose="02020603050405020304" pitchFamily="18" charset="0"/>
                <a:cs typeface="Times New Roman" panose="02020603050405020304" pitchFamily="18" charset="0"/>
              </a:rPr>
              <a:t>We can use Scala, java or python language, but here is in Scala</a:t>
            </a:r>
          </a:p>
          <a:p>
            <a:endParaRPr lang="en-US" sz="2200" dirty="0"/>
          </a:p>
        </p:txBody>
      </p:sp>
    </p:spTree>
    <p:extLst>
      <p:ext uri="{BB962C8B-B14F-4D97-AF65-F5344CB8AC3E}">
        <p14:creationId xmlns:p14="http://schemas.microsoft.com/office/powerpoint/2010/main" val="413898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04825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8C93646-E8B4-7846-A311-86C7F1318736}"/>
              </a:ext>
            </a:extLst>
          </p:cNvPr>
          <p:cNvSpPr>
            <a:spLocks noGrp="1"/>
          </p:cNvSpPr>
          <p:nvPr>
            <p:ph idx="1"/>
          </p:nvPr>
        </p:nvSpPr>
        <p:spPr>
          <a:xfrm>
            <a:off x="5600700" y="624568"/>
            <a:ext cx="5753098" cy="5412920"/>
          </a:xfrm>
        </p:spPr>
        <p:txBody>
          <a:bodyPr anchor="ctr">
            <a:normAutofit/>
          </a:bodyPr>
          <a:lstStyle/>
          <a:p>
            <a:pPr marL="0" indent="0" algn="ctr">
              <a:buNone/>
            </a:pPr>
            <a:r>
              <a:rPr lang="en-US" sz="2400" u="sng" dirty="0">
                <a:latin typeface="Times New Roman" panose="02020603050405020304" pitchFamily="18" charset="0"/>
                <a:cs typeface="Times New Roman" panose="02020603050405020304" pitchFamily="18" charset="0"/>
              </a:rPr>
              <a:t>Contents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Introduction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Tools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Apache Kafka</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Spark Streaming</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Spark SQL</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Visualization  </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57004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E02A05-1E4F-4F65-8126-833659887FFF}"/>
              </a:ext>
            </a:extLst>
          </p:cNvPr>
          <p:cNvSpPr>
            <a:spLocks noGrp="1"/>
          </p:cNvSpPr>
          <p:nvPr>
            <p:ph type="title"/>
          </p:nvPr>
        </p:nvSpPr>
        <p:spPr>
          <a:xfrm>
            <a:off x="838200" y="585216"/>
            <a:ext cx="10515600" cy="1325563"/>
          </a:xfrm>
        </p:spPr>
        <p:txBody>
          <a:bodyPr vert="horz" lIns="91440" tIns="45720" rIns="91440" bIns="45720" rtlCol="0">
            <a:normAutofit/>
          </a:bodyPr>
          <a:lstStyle/>
          <a:p>
            <a:r>
              <a:rPr lang="en-US">
                <a:solidFill>
                  <a:srgbClr val="FFFFFF"/>
                </a:solidFill>
              </a:rPr>
              <a:t>Eclipse Spark SQL cont’d</a:t>
            </a:r>
          </a:p>
        </p:txBody>
      </p:sp>
      <p:pic>
        <p:nvPicPr>
          <p:cNvPr id="5" name="Content Placeholder 4">
            <a:extLst>
              <a:ext uri="{FF2B5EF4-FFF2-40B4-BE49-F238E27FC236}">
                <a16:creationId xmlns:a16="http://schemas.microsoft.com/office/drawing/2014/main" id="{69CA0FBB-B578-4332-B850-23A0C1275EFD}"/>
              </a:ext>
            </a:extLst>
          </p:cNvPr>
          <p:cNvPicPr>
            <a:picLocks noChangeAspect="1"/>
          </p:cNvPicPr>
          <p:nvPr/>
        </p:nvPicPr>
        <p:blipFill rotWithShape="1">
          <a:blip r:embed="rId2"/>
          <a:srcRect r="20347" b="-1"/>
          <a:stretch/>
        </p:blipFill>
        <p:spPr>
          <a:xfrm>
            <a:off x="841248" y="2516777"/>
            <a:ext cx="6236208" cy="3660185"/>
          </a:xfrm>
          <a:prstGeom prst="rect">
            <a:avLst/>
          </a:prstGeom>
        </p:spPr>
      </p:pic>
      <p:sp>
        <p:nvSpPr>
          <p:cNvPr id="18" name="Content Placeholder 17">
            <a:extLst>
              <a:ext uri="{FF2B5EF4-FFF2-40B4-BE49-F238E27FC236}">
                <a16:creationId xmlns:a16="http://schemas.microsoft.com/office/drawing/2014/main" id="{E48EFA7D-DE0F-4D0D-8877-C13EE4B5B6DE}"/>
              </a:ext>
            </a:extLst>
          </p:cNvPr>
          <p:cNvSpPr>
            <a:spLocks noGrp="1"/>
          </p:cNvSpPr>
          <p:nvPr>
            <p:ph idx="1"/>
          </p:nvPr>
        </p:nvSpPr>
        <p:spPr>
          <a:xfrm>
            <a:off x="7546848" y="2516777"/>
            <a:ext cx="3803904" cy="3660185"/>
          </a:xfrm>
        </p:spPr>
        <p:txBody>
          <a:bodyPr anchor="ctr">
            <a:normAutofit/>
          </a:bodyPr>
          <a:lstStyle/>
          <a:p>
            <a:r>
              <a:rPr lang="en-US" sz="2200" dirty="0">
                <a:latin typeface="Times New Roman" panose="02020603050405020304" pitchFamily="18" charset="0"/>
                <a:cs typeface="Times New Roman" panose="02020603050405020304" pitchFamily="18" charset="0"/>
              </a:rPr>
              <a:t>To find number of users by location</a:t>
            </a:r>
          </a:p>
        </p:txBody>
      </p:sp>
    </p:spTree>
    <p:extLst>
      <p:ext uri="{BB962C8B-B14F-4D97-AF65-F5344CB8AC3E}">
        <p14:creationId xmlns:p14="http://schemas.microsoft.com/office/powerpoint/2010/main" val="13063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2193-2044-B742-9585-922100D58180}"/>
              </a:ext>
            </a:extLst>
          </p:cNvPr>
          <p:cNvSpPr>
            <a:spLocks noGrp="1"/>
          </p:cNvSpPr>
          <p:nvPr>
            <p:ph type="title"/>
          </p:nvPr>
        </p:nvSpPr>
        <p:spPr>
          <a:xfrm>
            <a:off x="838200" y="365126"/>
            <a:ext cx="5340605" cy="1146176"/>
          </a:xfrm>
        </p:spPr>
        <p:txBody>
          <a:bodyPr>
            <a:normAutofit/>
          </a:bodyPr>
          <a:lstStyle/>
          <a:p>
            <a:r>
              <a:rPr lang="en-US" dirty="0"/>
              <a:t>DATA VISUALIZATION</a:t>
            </a:r>
          </a:p>
        </p:txBody>
      </p:sp>
      <p:sp>
        <p:nvSpPr>
          <p:cNvPr id="15" name="Freeform: Shape 14">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BC16582-6F53-0846-9C86-C13AE141BE32}"/>
              </a:ext>
            </a:extLst>
          </p:cNvPr>
          <p:cNvSpPr>
            <a:spLocks noGrp="1"/>
          </p:cNvSpPr>
          <p:nvPr>
            <p:ph idx="1"/>
          </p:nvPr>
        </p:nvSpPr>
        <p:spPr>
          <a:xfrm>
            <a:off x="838200" y="2173288"/>
            <a:ext cx="3603171" cy="3639684"/>
          </a:xfrm>
        </p:spPr>
        <p:txBody>
          <a:bodyPr anchor="ctr">
            <a:normAutofit/>
          </a:bodyPr>
          <a:lstStyle/>
          <a:p>
            <a:r>
              <a:rPr lang="en-US" sz="2000" b="1">
                <a:solidFill>
                  <a:srgbClr val="FFFFFF"/>
                </a:solidFill>
              </a:rPr>
              <a:t>Data visualization</a:t>
            </a:r>
            <a:r>
              <a:rPr lang="en-US" sz="2000">
                <a:solidFill>
                  <a:srgbClr val="FFFFFF"/>
                </a:solidFill>
              </a:rPr>
              <a:t> is the graphical representation of information and </a:t>
            </a:r>
            <a:r>
              <a:rPr lang="en-US" sz="2000" b="1">
                <a:solidFill>
                  <a:srgbClr val="FFFFFF"/>
                </a:solidFill>
              </a:rPr>
              <a:t>data</a:t>
            </a:r>
            <a:r>
              <a:rPr lang="en-US" sz="2000">
                <a:solidFill>
                  <a:srgbClr val="FFFFFF"/>
                </a:solidFill>
              </a:rPr>
              <a:t>. By using visual elements like charts, graphs, and maps, </a:t>
            </a:r>
            <a:r>
              <a:rPr lang="en-US" sz="2000" b="1">
                <a:solidFill>
                  <a:srgbClr val="FFFFFF"/>
                </a:solidFill>
              </a:rPr>
              <a:t>data visualization</a:t>
            </a:r>
            <a:r>
              <a:rPr lang="en-US" sz="2000">
                <a:solidFill>
                  <a:srgbClr val="FFFFFF"/>
                </a:solidFill>
              </a:rPr>
              <a:t> tools provide an accessible way to see and understand trends, outliers, and patterns in </a:t>
            </a:r>
            <a:r>
              <a:rPr lang="en-US" sz="2000" b="1">
                <a:solidFill>
                  <a:srgbClr val="FFFFFF"/>
                </a:solidFill>
              </a:rPr>
              <a:t>data</a:t>
            </a:r>
            <a:r>
              <a:rPr lang="en-US" sz="2000">
                <a:solidFill>
                  <a:srgbClr val="FFFFFF"/>
                </a:solidFill>
              </a:rPr>
              <a:t>.</a:t>
            </a:r>
          </a:p>
        </p:txBody>
      </p:sp>
      <p:pic>
        <p:nvPicPr>
          <p:cNvPr id="5" name="Picture 4" descr="A picture containing person, person, outdoor, walking&#10;&#10;Description automatically generated">
            <a:extLst>
              <a:ext uri="{FF2B5EF4-FFF2-40B4-BE49-F238E27FC236}">
                <a16:creationId xmlns:a16="http://schemas.microsoft.com/office/drawing/2014/main" id="{9A9402BD-6235-3D4E-84A5-B8DC385FDBC4}"/>
              </a:ext>
            </a:extLst>
          </p:cNvPr>
          <p:cNvPicPr>
            <a:picLocks noChangeAspect="1"/>
          </p:cNvPicPr>
          <p:nvPr/>
        </p:nvPicPr>
        <p:blipFill rotWithShape="1">
          <a:blip r:embed="rId2">
            <a:extLst>
              <a:ext uri="{28A0092B-C50C-407E-A947-70E740481C1C}">
                <a14:useLocalDpi xmlns:a14="http://schemas.microsoft.com/office/drawing/2010/main" val="0"/>
              </a:ext>
            </a:extLst>
          </a:blip>
          <a:srcRect l="20342" r="9758" b="-1"/>
          <a:stretch/>
        </p:blipFill>
        <p:spPr>
          <a:xfrm>
            <a:off x="5931455" y="2173287"/>
            <a:ext cx="4928611" cy="4003675"/>
          </a:xfrm>
          <a:custGeom>
            <a:avLst/>
            <a:gdLst/>
            <a:ahLst/>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2216768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C523-4E6C-1E4F-A15E-FBFF1C21D357}"/>
              </a:ext>
            </a:extLst>
          </p:cNvPr>
          <p:cNvSpPr>
            <a:spLocks noGrp="1"/>
          </p:cNvSpPr>
          <p:nvPr>
            <p:ph type="title"/>
          </p:nvPr>
        </p:nvSpPr>
        <p:spPr>
          <a:xfrm>
            <a:off x="1653363" y="365760"/>
            <a:ext cx="9367203" cy="1188720"/>
          </a:xfrm>
        </p:spPr>
        <p:txBody>
          <a:bodyPr>
            <a:normAutofit/>
          </a:bodyPr>
          <a:lstStyle/>
          <a:p>
            <a:r>
              <a:rPr lang="en-US" dirty="0"/>
              <a:t>Tableau </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98B293F-D0F7-5F43-BF1D-E25D28C4E714}"/>
              </a:ext>
            </a:extLst>
          </p:cNvPr>
          <p:cNvSpPr>
            <a:spLocks noGrp="1"/>
          </p:cNvSpPr>
          <p:nvPr>
            <p:ph idx="1"/>
          </p:nvPr>
        </p:nvSpPr>
        <p:spPr>
          <a:xfrm>
            <a:off x="1653363" y="2176272"/>
            <a:ext cx="9367204" cy="4041648"/>
          </a:xfrm>
        </p:spPr>
        <p:txBody>
          <a:bodyPr anchor="t">
            <a:normAutofit/>
          </a:bodyPr>
          <a:lstStyle/>
          <a:p>
            <a:r>
              <a:rPr lang="en-US" b="1" dirty="0">
                <a:latin typeface="Times New Roman" panose="02020603050405020304" pitchFamily="18" charset="0"/>
                <a:cs typeface="Times New Roman" panose="02020603050405020304" pitchFamily="18" charset="0"/>
              </a:rPr>
              <a:t>Tableau Desktop</a:t>
            </a:r>
            <a:r>
              <a:rPr lang="en-US" dirty="0">
                <a:latin typeface="Times New Roman" panose="02020603050405020304" pitchFamily="18" charset="0"/>
                <a:cs typeface="Times New Roman" panose="02020603050405020304" pitchFamily="18" charset="0"/>
              </a:rPr>
              <a:t> is a business intelligence and data visualization tool that can be </a:t>
            </a:r>
            <a:r>
              <a:rPr lang="en-US" b="1" dirty="0">
                <a:latin typeface="Times New Roman" panose="02020603050405020304" pitchFamily="18" charset="0"/>
                <a:cs typeface="Times New Roman" panose="02020603050405020304" pitchFamily="18" charset="0"/>
              </a:rPr>
              <a:t>used by</a:t>
            </a:r>
            <a:r>
              <a:rPr lang="en-US" dirty="0">
                <a:latin typeface="Times New Roman" panose="02020603050405020304" pitchFamily="18" charset="0"/>
                <a:cs typeface="Times New Roman" panose="02020603050405020304" pitchFamily="18" charset="0"/>
              </a:rPr>
              <a:t> anyone. It specializes in transforming boring tabulated data into eye-candy graphs and representations. With </a:t>
            </a:r>
            <a:r>
              <a:rPr lang="en-US" b="1" dirty="0">
                <a:latin typeface="Times New Roman" panose="02020603050405020304" pitchFamily="18" charset="0"/>
                <a:cs typeface="Times New Roman" panose="02020603050405020304" pitchFamily="18" charset="0"/>
              </a:rPr>
              <a:t>tableau desktop</a:t>
            </a:r>
            <a:r>
              <a:rPr lang="en-US" dirty="0">
                <a:latin typeface="Times New Roman" panose="02020603050405020304" pitchFamily="18" charset="0"/>
                <a:cs typeface="Times New Roman" panose="02020603050405020304" pitchFamily="18" charset="0"/>
              </a:rPr>
              <a:t>, you can enjoy real-time data analytics by directly connecting to data from your data warehouse.</a:t>
            </a:r>
          </a:p>
          <a:p>
            <a:r>
              <a:rPr lang="en-US" sz="2400" dirty="0">
                <a:latin typeface="Times New Roman" panose="02020603050405020304" pitchFamily="18" charset="0"/>
                <a:cs typeface="Times New Roman" panose="02020603050405020304" pitchFamily="18" charset="0"/>
              </a:rPr>
              <a:t>We can easily download tableau desktop and connect with our </a:t>
            </a:r>
            <a:r>
              <a:rPr lang="en-US" sz="2400" dirty="0" err="1">
                <a:latin typeface="Times New Roman" panose="02020603050405020304" pitchFamily="18" charset="0"/>
                <a:cs typeface="Times New Roman" panose="02020603050405020304" pitchFamily="18" charset="0"/>
              </a:rPr>
              <a:t>cloudera</a:t>
            </a:r>
            <a:r>
              <a:rPr lang="en-US" sz="2400" dirty="0">
                <a:latin typeface="Times New Roman" panose="02020603050405020304" pitchFamily="18" charset="0"/>
                <a:cs typeface="Times New Roman" panose="02020603050405020304" pitchFamily="18" charset="0"/>
              </a:rPr>
              <a:t> Hadoop (Hive).</a:t>
            </a:r>
          </a:p>
          <a:p>
            <a:r>
              <a:rPr lang="en-US" sz="2400" dirty="0">
                <a:latin typeface="Times New Roman" panose="02020603050405020304" pitchFamily="18" charset="0"/>
                <a:cs typeface="Times New Roman" panose="02020603050405020304" pitchFamily="18" charset="0"/>
              </a:rPr>
              <a:t>Link     </a:t>
            </a:r>
            <a:r>
              <a:rPr lang="en-US" sz="2400" dirty="0">
                <a:latin typeface="Times New Roman" panose="02020603050405020304" pitchFamily="18" charset="0"/>
                <a:cs typeface="Times New Roman" panose="02020603050405020304" pitchFamily="18" charset="0"/>
                <a:hlinkClick r:id="rId2"/>
              </a:rPr>
              <a:t>Tableau download</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endParaRPr lang="en-US" dirty="0"/>
          </a:p>
          <a:p>
            <a:endParaRPr lang="en-US" sz="2400" dirty="0"/>
          </a:p>
        </p:txBody>
      </p:sp>
    </p:spTree>
    <p:extLst>
      <p:ext uri="{BB962C8B-B14F-4D97-AF65-F5344CB8AC3E}">
        <p14:creationId xmlns:p14="http://schemas.microsoft.com/office/powerpoint/2010/main" val="7391924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8B2B1708-8CE4-4A20-94F5-55118AE2C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EC2D6DD8-FAD6-401D-9DE6-71DD04C980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4" name="Color">
              <a:extLst>
                <a:ext uri="{FF2B5EF4-FFF2-40B4-BE49-F238E27FC236}">
                  <a16:creationId xmlns:a16="http://schemas.microsoft.com/office/drawing/2014/main" id="{1BAD33E9-3181-4B0F-B82D-384777D81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CF64871D-491F-4731-8BF2-391FF2F067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pic>
        <p:nvPicPr>
          <p:cNvPr id="2" name="slide2" descr="Sheet 1">
            <a:extLst>
              <a:ext uri="{FF2B5EF4-FFF2-40B4-BE49-F238E27FC236}">
                <a16:creationId xmlns:a16="http://schemas.microsoft.com/office/drawing/2014/main" id="{FA97E134-BED4-4F89-BAB1-661E32F45417}"/>
              </a:ext>
            </a:extLst>
          </p:cNvPr>
          <p:cNvPicPr>
            <a:picLocks noChangeAspect="1"/>
          </p:cNvPicPr>
          <p:nvPr/>
        </p:nvPicPr>
        <p:blipFill rotWithShape="1">
          <a:blip r:embed="rId2">
            <a:extLst>
              <a:ext uri="{28A0092B-C50C-407E-A947-70E740481C1C}">
                <a14:useLocalDpi xmlns:a14="http://schemas.microsoft.com/office/drawing/2010/main" val="0"/>
              </a:ext>
            </a:extLst>
          </a:blip>
          <a:srcRect r="3195" b="-2"/>
          <a:stretch/>
        </p:blipFill>
        <p:spPr>
          <a:xfrm>
            <a:off x="263047" y="212942"/>
            <a:ext cx="11269525" cy="6066059"/>
          </a:xfrm>
          <a:prstGeom prst="rect">
            <a:avLst/>
          </a:prstGeom>
        </p:spPr>
      </p:pic>
      <p:sp>
        <p:nvSpPr>
          <p:cNvPr id="4" name="TextBox 3">
            <a:extLst>
              <a:ext uri="{FF2B5EF4-FFF2-40B4-BE49-F238E27FC236}">
                <a16:creationId xmlns:a16="http://schemas.microsoft.com/office/drawing/2014/main" id="{06494795-9A7E-1649-B6DE-D7F0D9410270}"/>
              </a:ext>
            </a:extLst>
          </p:cNvPr>
          <p:cNvSpPr txBox="1"/>
          <p:nvPr/>
        </p:nvSpPr>
        <p:spPr>
          <a:xfrm>
            <a:off x="87682" y="-739036"/>
            <a:ext cx="8868428" cy="646331"/>
          </a:xfrm>
          <a:prstGeom prst="rect">
            <a:avLst/>
          </a:prstGeom>
          <a:noFill/>
        </p:spPr>
        <p:txBody>
          <a:bodyPr wrap="square" rtlCol="0">
            <a:spAutoFit/>
          </a:bodyPr>
          <a:lstStyle/>
          <a:p>
            <a:pPr>
              <a:spcAft>
                <a:spcPts val="600"/>
              </a:spcAft>
            </a:pPr>
            <a:r>
              <a:rPr lang="en-US" sz="3600" dirty="0">
                <a:solidFill>
                  <a:schemeClr val="bg1"/>
                </a:solidFill>
              </a:rPr>
              <a:t>Total Count of Userid ,Language and Isretweet </a:t>
            </a:r>
            <a:endParaRPr lang="en-US" sz="3600">
              <a:solidFill>
                <a:schemeClr val="bg1"/>
              </a:solidFill>
            </a:endParaRPr>
          </a:p>
        </p:txBody>
      </p:sp>
    </p:spTree>
    <p:extLst>
      <p:ext uri="{BB962C8B-B14F-4D97-AF65-F5344CB8AC3E}">
        <p14:creationId xmlns:p14="http://schemas.microsoft.com/office/powerpoint/2010/main" val="95992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Sheet 2">
            <a:extLst>
              <a:ext uri="{FF2B5EF4-FFF2-40B4-BE49-F238E27FC236}">
                <a16:creationId xmlns:a16="http://schemas.microsoft.com/office/drawing/2014/main" id="{AA49CEF4-E569-4529-9D39-B638D5FF12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389" y="0"/>
            <a:ext cx="7202466" cy="6858000"/>
          </a:xfrm>
          <a:prstGeom prst="rect">
            <a:avLst/>
          </a:prstGeom>
        </p:spPr>
      </p:pic>
      <p:sp>
        <p:nvSpPr>
          <p:cNvPr id="4" name="TextBox 3">
            <a:extLst>
              <a:ext uri="{FF2B5EF4-FFF2-40B4-BE49-F238E27FC236}">
                <a16:creationId xmlns:a16="http://schemas.microsoft.com/office/drawing/2014/main" id="{472D5084-DA46-CF4E-AB5D-FE87720C1B2C}"/>
              </a:ext>
            </a:extLst>
          </p:cNvPr>
          <p:cNvSpPr txBox="1"/>
          <p:nvPr/>
        </p:nvSpPr>
        <p:spPr>
          <a:xfrm>
            <a:off x="0" y="-801666"/>
            <a:ext cx="9607462" cy="646331"/>
          </a:xfrm>
          <a:prstGeom prst="rect">
            <a:avLst/>
          </a:prstGeom>
          <a:noFill/>
        </p:spPr>
        <p:txBody>
          <a:bodyPr wrap="square" rtlCol="0">
            <a:spAutoFit/>
          </a:bodyPr>
          <a:lstStyle/>
          <a:p>
            <a:r>
              <a:rPr lang="en-US" sz="3600" dirty="0">
                <a:solidFill>
                  <a:schemeClr val="bg1"/>
                </a:solidFill>
              </a:rPr>
              <a:t>Sum of Distinct count of Userid for each Location</a:t>
            </a:r>
          </a:p>
        </p:txBody>
      </p:sp>
    </p:spTree>
    <p:extLst>
      <p:ext uri="{BB962C8B-B14F-4D97-AF65-F5344CB8AC3E}">
        <p14:creationId xmlns:p14="http://schemas.microsoft.com/office/powerpoint/2010/main" val="95992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 up of a logo&#10;&#10;Description automatically generated">
            <a:extLst>
              <a:ext uri="{FF2B5EF4-FFF2-40B4-BE49-F238E27FC236}">
                <a16:creationId xmlns:a16="http://schemas.microsoft.com/office/drawing/2014/main" id="{0B637569-D330-4290-888E-03D242DA5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40488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6BCEB4-F32C-C142-B922-D0B10E724643}"/>
              </a:ext>
            </a:extLst>
          </p:cNvPr>
          <p:cNvSpPr>
            <a:spLocks noGrp="1"/>
          </p:cNvSpPr>
          <p:nvPr>
            <p:ph type="title"/>
          </p:nvPr>
        </p:nvSpPr>
        <p:spPr>
          <a:xfrm>
            <a:off x="838200" y="588168"/>
            <a:ext cx="10515600" cy="1325563"/>
          </a:xfrm>
        </p:spPr>
        <p:txBody>
          <a:bodyPr>
            <a:normAutofit/>
          </a:bodyPr>
          <a:lstStyle/>
          <a:p>
            <a:pPr algn="ctr"/>
            <a:r>
              <a:rPr lang="en-US" sz="4600" dirty="0">
                <a:solidFill>
                  <a:srgbClr val="FFFFFF"/>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383ABC50-CE7B-EB4E-B488-4370827C22A4}"/>
              </a:ext>
            </a:extLst>
          </p:cNvPr>
          <p:cNvSpPr>
            <a:spLocks noGrp="1"/>
          </p:cNvSpPr>
          <p:nvPr>
            <p:ph idx="1"/>
          </p:nvPr>
        </p:nvSpPr>
        <p:spPr>
          <a:xfrm>
            <a:off x="838200" y="2391568"/>
            <a:ext cx="10515600" cy="3785394"/>
          </a:xfrm>
        </p:spPr>
        <p:txBody>
          <a:bodyPr anchor="ctr">
            <a:normAutofit/>
          </a:bodyPr>
          <a:lstStyle/>
          <a:p>
            <a:endParaRPr lang="en-US" sz="1900" b="1" i="0" dirty="0">
              <a:effectLst/>
              <a:latin typeface="Arial" panose="020B0604020202020204" pitchFamily="34" charset="0"/>
            </a:endParaRPr>
          </a:p>
          <a:p>
            <a:pPr>
              <a:buFont typeface="Wingdings" panose="05000000000000000000" pitchFamily="2" charset="2"/>
              <a:buChar char="Ø"/>
            </a:pPr>
            <a:r>
              <a:rPr lang="en-US" sz="1900" b="1" u="sng" dirty="0">
                <a:latin typeface="Times New Roman" panose="02020603050405020304" pitchFamily="18" charset="0"/>
                <a:cs typeface="Times New Roman" panose="02020603050405020304" pitchFamily="18" charset="0"/>
              </a:rPr>
              <a:t>The General aim of the project</a:t>
            </a:r>
          </a:p>
          <a:p>
            <a:r>
              <a:rPr lang="en-US" sz="1900" dirty="0">
                <a:latin typeface="Times New Roman" panose="02020603050405020304" pitchFamily="18" charset="0"/>
                <a:cs typeface="Times New Roman" panose="02020603050405020304" pitchFamily="18" charset="0"/>
              </a:rPr>
              <a:t>Create an end to end pipeline that will consume live tweets from twitter API and save it temporarily or permanently on </a:t>
            </a:r>
            <a:r>
              <a:rPr lang="en-US" sz="1900" dirty="0" err="1">
                <a:latin typeface="Times New Roman" panose="02020603050405020304" pitchFamily="18" charset="0"/>
                <a:cs typeface="Times New Roman" panose="02020603050405020304" pitchFamily="18" charset="0"/>
              </a:rPr>
              <a:t>hdfs</a:t>
            </a:r>
            <a:r>
              <a:rPr lang="en-US" sz="1900" dirty="0">
                <a:latin typeface="Times New Roman" panose="02020603050405020304" pitchFamily="18" charset="0"/>
                <a:cs typeface="Times New Roman" panose="02020603050405020304" pitchFamily="18" charset="0"/>
              </a:rPr>
              <a:t> and to visualize it using visualization tools. </a:t>
            </a:r>
          </a:p>
          <a:p>
            <a:r>
              <a:rPr lang="en-US" sz="1900" dirty="0">
                <a:latin typeface="Times New Roman" panose="02020603050405020304" pitchFamily="18" charset="0"/>
                <a:cs typeface="Times New Roman" panose="02020603050405020304" pitchFamily="18" charset="0"/>
              </a:rPr>
              <a:t>Demonstrate to analyze the data's by firing up some queries and visualizing them in Tableau</a:t>
            </a:r>
          </a:p>
          <a:p>
            <a:pPr>
              <a:buFont typeface="Wingdings" panose="05000000000000000000" pitchFamily="2" charset="2"/>
              <a:buChar char="Ø"/>
            </a:pPr>
            <a:r>
              <a:rPr lang="en-US" sz="1900" b="1" i="0" u="sng" dirty="0">
                <a:effectLst/>
                <a:latin typeface="Times New Roman" panose="02020603050405020304" pitchFamily="18" charset="0"/>
                <a:cs typeface="Times New Roman" panose="02020603050405020304" pitchFamily="18" charset="0"/>
              </a:rPr>
              <a:t>Tweeter's Streaming API</a:t>
            </a:r>
          </a:p>
          <a:p>
            <a:r>
              <a:rPr lang="en-US" sz="1900" i="0" dirty="0">
                <a:effectLst/>
                <a:latin typeface="Times New Roman" panose="02020603050405020304" pitchFamily="18" charset="0"/>
                <a:cs typeface="Times New Roman" panose="02020603050405020304" pitchFamily="18" charset="0"/>
              </a:rPr>
              <a:t> Tweeter’s Streaming API is a push of data as tweets happen in near real-time. With Twitter’s Stream API, users register a set of criteria(Keyword, usernames, location, named, places, etc.)</a:t>
            </a:r>
          </a:p>
          <a:p>
            <a:pPr marL="0" indent="0">
              <a:buNone/>
            </a:pPr>
            <a:endParaRPr lang="en-US" sz="1900" b="1" i="0" dirty="0">
              <a:effectLst/>
              <a:latin typeface="Arial" panose="020B0604020202020204" pitchFamily="34" charset="0"/>
            </a:endParaRPr>
          </a:p>
          <a:p>
            <a:pPr marL="0" indent="0">
              <a:buNone/>
            </a:pPr>
            <a:endParaRPr lang="en-US" sz="1900" b="1" i="0" dirty="0">
              <a:effectLst/>
              <a:latin typeface="Arial" panose="020B0604020202020204" pitchFamily="34" charset="0"/>
            </a:endParaRPr>
          </a:p>
          <a:p>
            <a:endParaRPr lang="en-US" sz="1900" b="1" dirty="0">
              <a:latin typeface="Arial" panose="020B0604020202020204" pitchFamily="34" charset="0"/>
            </a:endParaRPr>
          </a:p>
        </p:txBody>
      </p:sp>
    </p:spTree>
    <p:extLst>
      <p:ext uri="{BB962C8B-B14F-4D97-AF65-F5344CB8AC3E}">
        <p14:creationId xmlns:p14="http://schemas.microsoft.com/office/powerpoint/2010/main" val="3147394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F04513-E302-2E45-A8FC-A9895747B144}"/>
              </a:ext>
            </a:extLst>
          </p:cNvPr>
          <p:cNvSpPr>
            <a:spLocks noGrp="1"/>
          </p:cNvSpPr>
          <p:nvPr>
            <p:ph type="title"/>
          </p:nvPr>
        </p:nvSpPr>
        <p:spPr>
          <a:xfrm>
            <a:off x="838200" y="365125"/>
            <a:ext cx="10515600" cy="1325563"/>
          </a:xfrm>
        </p:spPr>
        <p:txBody>
          <a:bodyPr>
            <a:normAutofit/>
          </a:bodyPr>
          <a:lstStyle/>
          <a:p>
            <a:pPr algn="ctr"/>
            <a:r>
              <a:rPr lang="en-US" sz="4600" dirty="0">
                <a:solidFill>
                  <a:srgbClr val="FFFFFF"/>
                </a:solidFill>
                <a:latin typeface="Times New Roman" panose="02020603050405020304" pitchFamily="18" charset="0"/>
                <a:cs typeface="Times New Roman" panose="02020603050405020304" pitchFamily="18" charset="0"/>
              </a:rPr>
              <a:t>Tools used in our project</a:t>
            </a:r>
          </a:p>
        </p:txBody>
      </p:sp>
      <p:sp>
        <p:nvSpPr>
          <p:cNvPr id="3" name="Content Placeholder 2">
            <a:extLst>
              <a:ext uri="{FF2B5EF4-FFF2-40B4-BE49-F238E27FC236}">
                <a16:creationId xmlns:a16="http://schemas.microsoft.com/office/drawing/2014/main" id="{3817F54C-4635-8C4F-83E7-B6986796B193}"/>
              </a:ext>
            </a:extLst>
          </p:cNvPr>
          <p:cNvSpPr>
            <a:spLocks noGrp="1"/>
          </p:cNvSpPr>
          <p:nvPr>
            <p:ph idx="1"/>
          </p:nvPr>
        </p:nvSpPr>
        <p:spPr>
          <a:xfrm>
            <a:off x="838200" y="2438400"/>
            <a:ext cx="10515600" cy="3738562"/>
          </a:xfrm>
        </p:spPr>
        <p:txBody>
          <a:bodyPr>
            <a:normAutofit lnSpcReduction="10000"/>
          </a:bodyPr>
          <a:lstStyle/>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Twitter API (source)</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Kafka (stream-processing)</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Scala-IDE </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Spark streaming</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Parquet files</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Spark SQL</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HIVE</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Tableau</a:t>
            </a:r>
          </a:p>
        </p:txBody>
      </p:sp>
    </p:spTree>
    <p:extLst>
      <p:ext uri="{BB962C8B-B14F-4D97-AF65-F5344CB8AC3E}">
        <p14:creationId xmlns:p14="http://schemas.microsoft.com/office/powerpoint/2010/main" val="1815958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BE92504A-EE95-405B-B936-50CA84589FBA}"/>
              </a:ext>
            </a:extLst>
          </p:cNvPr>
          <p:cNvSpPr>
            <a:spLocks noGrp="1"/>
          </p:cNvSpPr>
          <p:nvPr>
            <p:ph type="title"/>
          </p:nvPr>
        </p:nvSpPr>
        <p:spPr>
          <a:xfrm>
            <a:off x="2126226" y="681038"/>
            <a:ext cx="10515600" cy="1325563"/>
          </a:xfrm>
        </p:spPr>
        <p:txBody>
          <a:bodyPr>
            <a:normAutofit/>
          </a:bodyPr>
          <a:lstStyle/>
          <a:p>
            <a:r>
              <a:rPr lang="en-US" sz="4300" b="1" dirty="0">
                <a:solidFill>
                  <a:srgbClr val="FFFFFF"/>
                </a:solidFill>
                <a:latin typeface="Times New Roman" panose="02020603050405020304" pitchFamily="18" charset="0"/>
                <a:cs typeface="Times New Roman" panose="02020603050405020304" pitchFamily="18" charset="0"/>
              </a:rPr>
              <a:t>Setting up the VM environment</a:t>
            </a:r>
            <a:br>
              <a:rPr lang="en-US" sz="4300" b="1" dirty="0">
                <a:solidFill>
                  <a:srgbClr val="FFFFFF"/>
                </a:solidFill>
                <a:latin typeface="Times New Roman" panose="02020603050405020304" pitchFamily="18" charset="0"/>
                <a:cs typeface="Times New Roman" panose="02020603050405020304" pitchFamily="18" charset="0"/>
              </a:rPr>
            </a:br>
            <a:endParaRPr lang="en-US" sz="4300" dirty="0">
              <a:solidFill>
                <a:srgbClr val="FFFFFF"/>
              </a:solidFill>
            </a:endParaRPr>
          </a:p>
        </p:txBody>
      </p:sp>
      <p:sp>
        <p:nvSpPr>
          <p:cNvPr id="3" name="Content Placeholder 2">
            <a:extLst>
              <a:ext uri="{FF2B5EF4-FFF2-40B4-BE49-F238E27FC236}">
                <a16:creationId xmlns:a16="http://schemas.microsoft.com/office/drawing/2014/main" id="{89A5562E-7302-8049-80F1-A88D78D72B5C}"/>
              </a:ext>
            </a:extLst>
          </p:cNvPr>
          <p:cNvSpPr>
            <a:spLocks noGrp="1"/>
          </p:cNvSpPr>
          <p:nvPr>
            <p:ph idx="1"/>
          </p:nvPr>
        </p:nvSpPr>
        <p:spPr>
          <a:xfrm>
            <a:off x="838200" y="2438400"/>
            <a:ext cx="10515600" cy="3738562"/>
          </a:xfrm>
        </p:spPr>
        <p:txBody>
          <a:bodyPr>
            <a:normAutofit fontScale="77500" lnSpcReduction="20000"/>
          </a:bodyPr>
          <a:lstStyle/>
          <a:p>
            <a:pPr marL="0" indent="0">
              <a:buNone/>
            </a:pPr>
            <a:endParaRPr lang="en-US" sz="1600" b="1" u="sng"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300" dirty="0">
                <a:latin typeface="Times New Roman" panose="02020603050405020304" pitchFamily="18" charset="0"/>
                <a:cs typeface="Times New Roman" panose="02020603050405020304" pitchFamily="18" charset="0"/>
              </a:rPr>
              <a:t>Download and Install Kafka</a:t>
            </a:r>
          </a:p>
          <a:p>
            <a:pPr>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 Download </a:t>
            </a:r>
            <a:r>
              <a:rPr lang="en-US" sz="2300" dirty="0" err="1">
                <a:latin typeface="Times New Roman" panose="02020603050405020304" pitchFamily="18" charset="0"/>
                <a:cs typeface="Times New Roman" panose="02020603050405020304" pitchFamily="18" charset="0"/>
              </a:rPr>
              <a:t>kafka</a:t>
            </a:r>
            <a:r>
              <a:rPr lang="en-US" sz="2300" dirty="0">
                <a:latin typeface="Times New Roman" panose="02020603050405020304" pitchFamily="18" charset="0"/>
                <a:cs typeface="Times New Roman" panose="02020603050405020304" pitchFamily="18" charset="0"/>
              </a:rPr>
              <a:t> application from </a:t>
            </a:r>
            <a:r>
              <a:rPr lang="en-US" sz="2300" dirty="0">
                <a:latin typeface="Times New Roman" panose="02020603050405020304" pitchFamily="18" charset="0"/>
                <a:cs typeface="Times New Roman" panose="02020603050405020304" pitchFamily="18" charset="0"/>
                <a:hlinkClick r:id="rId2"/>
              </a:rPr>
              <a:t>https://kafka.apache.org/downloads</a:t>
            </a:r>
            <a:r>
              <a:rPr lang="en-US" sz="2300" dirty="0">
                <a:latin typeface="Times New Roman" panose="02020603050405020304" pitchFamily="18" charset="0"/>
                <a:cs typeface="Times New Roman" panose="02020603050405020304" pitchFamily="18" charset="0"/>
              </a:rPr>
              <a:t> and un-zip it</a:t>
            </a:r>
          </a:p>
          <a:p>
            <a:pPr>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Open the command line and run “</a:t>
            </a:r>
            <a:r>
              <a:rPr lang="en-US" sz="2300" dirty="0" err="1">
                <a:latin typeface="Times New Roman" panose="02020603050405020304" pitchFamily="18" charset="0"/>
                <a:cs typeface="Times New Roman" panose="02020603050405020304" pitchFamily="18" charset="0"/>
              </a:rPr>
              <a:t>gedit</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bashrc</a:t>
            </a:r>
            <a:r>
              <a:rPr lang="en-US" sz="2300" dirty="0">
                <a:latin typeface="Times New Roman" panose="02020603050405020304" pitchFamily="18" charset="0"/>
                <a:cs typeface="Times New Roman" panose="02020603050405020304" pitchFamily="18" charset="0"/>
              </a:rPr>
              <a:t>” , a bash file will open and paste the path of the unzipped, in our case it is, “export KAFKA_HOME=/home/</a:t>
            </a:r>
            <a:r>
              <a:rPr lang="en-US" sz="2300" dirty="0" err="1">
                <a:latin typeface="Times New Roman" panose="02020603050405020304" pitchFamily="18" charset="0"/>
                <a:cs typeface="Times New Roman" panose="02020603050405020304" pitchFamily="18" charset="0"/>
              </a:rPr>
              <a:t>cloudera</a:t>
            </a:r>
            <a:r>
              <a:rPr lang="en-US" sz="2300" dirty="0">
                <a:latin typeface="Times New Roman" panose="02020603050405020304" pitchFamily="18" charset="0"/>
                <a:cs typeface="Times New Roman" panose="02020603050405020304" pitchFamily="18" charset="0"/>
              </a:rPr>
              <a:t>/Desktop/kafka_2.13-2.6.0</a:t>
            </a:r>
          </a:p>
          <a:p>
            <a:pPr>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export PATH=$PATH:$KAFKA_HOME/bin”</a:t>
            </a:r>
          </a:p>
          <a:p>
            <a:pPr>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Zookeeper should run first, and  assuming the zookeeper is running perfectly then start the </a:t>
            </a:r>
            <a:r>
              <a:rPr lang="en-US" sz="2300" dirty="0" err="1">
                <a:latin typeface="Times New Roman" panose="02020603050405020304" pitchFamily="18" charset="0"/>
                <a:cs typeface="Times New Roman" panose="02020603050405020304" pitchFamily="18" charset="0"/>
              </a:rPr>
              <a:t>kafka</a:t>
            </a:r>
            <a:r>
              <a:rPr lang="en-US" sz="2300" dirty="0">
                <a:latin typeface="Times New Roman" panose="02020603050405020304" pitchFamily="18" charset="0"/>
                <a:cs typeface="Times New Roman" panose="02020603050405020304" pitchFamily="18" charset="0"/>
              </a:rPr>
              <a:t> by typing the command line “cd $KAFKA_HOME” and then “kafka-server-start.sh ./config/</a:t>
            </a:r>
            <a:r>
              <a:rPr lang="en-US" sz="2300" dirty="0" err="1">
                <a:latin typeface="Times New Roman" panose="02020603050405020304" pitchFamily="18" charset="0"/>
                <a:cs typeface="Times New Roman" panose="02020603050405020304" pitchFamily="18" charset="0"/>
              </a:rPr>
              <a:t>server.properties</a:t>
            </a:r>
            <a:r>
              <a:rPr lang="en-US" sz="2300" dirty="0">
                <a:latin typeface="Times New Roman" panose="02020603050405020304" pitchFamily="18" charset="0"/>
                <a:cs typeface="Times New Roman" panose="02020603050405020304" pitchFamily="18" charset="0"/>
              </a:rPr>
              <a:t>” …… now </a:t>
            </a:r>
            <a:r>
              <a:rPr lang="en-US" sz="2300" dirty="0" err="1">
                <a:latin typeface="Times New Roman" panose="02020603050405020304" pitchFamily="18" charset="0"/>
                <a:cs typeface="Times New Roman" panose="02020603050405020304" pitchFamily="18" charset="0"/>
              </a:rPr>
              <a:t>kafka</a:t>
            </a:r>
            <a:r>
              <a:rPr lang="en-US" sz="2300" dirty="0">
                <a:latin typeface="Times New Roman" panose="02020603050405020304" pitchFamily="18" charset="0"/>
                <a:cs typeface="Times New Roman" panose="02020603050405020304" pitchFamily="18" charset="0"/>
              </a:rPr>
              <a:t> is running perfectly </a:t>
            </a:r>
          </a:p>
          <a:p>
            <a:pPr marL="0" indent="0">
              <a:buNone/>
            </a:pPr>
            <a:endParaRPr lang="en-US" sz="2300" dirty="0">
              <a:latin typeface="Times New Roman" panose="02020603050405020304" pitchFamily="18" charset="0"/>
              <a:cs typeface="Times New Roman" panose="02020603050405020304" pitchFamily="18" charset="0"/>
            </a:endParaRPr>
          </a:p>
          <a:p>
            <a:pPr marL="457200" indent="-457200">
              <a:buAutoNum type="arabicPeriod" startAt="2"/>
            </a:pPr>
            <a:r>
              <a:rPr lang="en-US" sz="2300" dirty="0">
                <a:latin typeface="Times New Roman" panose="02020603050405020304" pitchFamily="18" charset="0"/>
                <a:cs typeface="Times New Roman" panose="02020603050405020304" pitchFamily="18" charset="0"/>
              </a:rPr>
              <a:t>Download </a:t>
            </a:r>
            <a:r>
              <a:rPr lang="en-US" sz="2300" dirty="0" err="1">
                <a:latin typeface="Times New Roman" panose="02020603050405020304" pitchFamily="18" charset="0"/>
                <a:cs typeface="Times New Roman" panose="02020603050405020304" pitchFamily="18" charset="0"/>
              </a:rPr>
              <a:t>scala</a:t>
            </a:r>
            <a:r>
              <a:rPr lang="en-US" sz="2300" dirty="0">
                <a:latin typeface="Times New Roman" panose="02020603050405020304" pitchFamily="18" charset="0"/>
                <a:cs typeface="Times New Roman" panose="02020603050405020304" pitchFamily="18" charset="0"/>
              </a:rPr>
              <a:t> IDE and install </a:t>
            </a:r>
            <a:r>
              <a:rPr lang="en-US" sz="2300" dirty="0" err="1">
                <a:latin typeface="Times New Roman" panose="02020603050405020304" pitchFamily="18" charset="0"/>
                <a:cs typeface="Times New Roman" panose="02020603050405020304" pitchFamily="18" charset="0"/>
              </a:rPr>
              <a:t>scala</a:t>
            </a:r>
            <a:endParaRPr lang="en-US" sz="23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Download </a:t>
            </a:r>
            <a:r>
              <a:rPr lang="en-US" sz="2300" dirty="0" err="1">
                <a:latin typeface="Times New Roman" panose="02020603050405020304" pitchFamily="18" charset="0"/>
                <a:cs typeface="Times New Roman" panose="02020603050405020304" pitchFamily="18" charset="0"/>
              </a:rPr>
              <a:t>scala</a:t>
            </a:r>
            <a:r>
              <a:rPr lang="en-US" sz="2300" dirty="0">
                <a:latin typeface="Times New Roman" panose="02020603050405020304" pitchFamily="18" charset="0"/>
                <a:cs typeface="Times New Roman" panose="02020603050405020304" pitchFamily="18" charset="0"/>
              </a:rPr>
              <a:t> IDE for </a:t>
            </a:r>
            <a:r>
              <a:rPr lang="en-US" sz="2300" dirty="0" err="1">
                <a:latin typeface="Times New Roman" panose="02020603050405020304" pitchFamily="18" charset="0"/>
                <a:cs typeface="Times New Roman" panose="02020603050405020304" pitchFamily="18" charset="0"/>
              </a:rPr>
              <a:t>linux</a:t>
            </a:r>
            <a:r>
              <a:rPr lang="en-US" sz="2300" dirty="0">
                <a:latin typeface="Times New Roman" panose="02020603050405020304" pitchFamily="18" charset="0"/>
                <a:cs typeface="Times New Roman" panose="02020603050405020304" pitchFamily="18" charset="0"/>
              </a:rPr>
              <a:t> at  </a:t>
            </a:r>
            <a:r>
              <a:rPr lang="en-US" sz="2300" dirty="0">
                <a:latin typeface="Times New Roman" panose="02020603050405020304" pitchFamily="18" charset="0"/>
                <a:cs typeface="Times New Roman" panose="02020603050405020304" pitchFamily="18" charset="0"/>
                <a:hlinkClick r:id="rId3"/>
              </a:rPr>
              <a:t>https://www.scala-lang.org/download/</a:t>
            </a:r>
            <a:r>
              <a:rPr lang="en-US" sz="2300" dirty="0">
                <a:latin typeface="Times New Roman" panose="02020603050405020304" pitchFamily="18" charset="0"/>
                <a:cs typeface="Times New Roman" panose="02020603050405020304" pitchFamily="18" charset="0"/>
              </a:rPr>
              <a:t> and select the appropriate version.</a:t>
            </a:r>
          </a:p>
          <a:p>
            <a:pPr>
              <a:buFont typeface="Wingdings" panose="05000000000000000000" pitchFamily="2" charset="2"/>
              <a:buChar char="Ø"/>
            </a:pPr>
            <a:endParaRPr lang="en-US" sz="23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marL="0" indent="0">
              <a:buNone/>
            </a:pPr>
            <a:endParaRPr lang="en-US" sz="1600" dirty="0"/>
          </a:p>
          <a:p>
            <a:pPr>
              <a:buFont typeface="Wingdings" panose="05000000000000000000" pitchFamily="2" charset="2"/>
              <a:buChar char="Ø"/>
            </a:pPr>
            <a:endParaRPr lang="en-US" sz="1600" dirty="0"/>
          </a:p>
        </p:txBody>
      </p:sp>
    </p:spTree>
    <p:extLst>
      <p:ext uri="{BB962C8B-B14F-4D97-AF65-F5344CB8AC3E}">
        <p14:creationId xmlns:p14="http://schemas.microsoft.com/office/powerpoint/2010/main" val="2340853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6F5C31-3C4C-4497-84CE-E754EC36BB8E}"/>
              </a:ext>
            </a:extLst>
          </p:cNvPr>
          <p:cNvSpPr>
            <a:spLocks noGrp="1"/>
          </p:cNvSpPr>
          <p:nvPr>
            <p:ph type="title"/>
          </p:nvPr>
        </p:nvSpPr>
        <p:spPr>
          <a:xfrm>
            <a:off x="838200" y="588168"/>
            <a:ext cx="10515600" cy="1325563"/>
          </a:xfrm>
        </p:spPr>
        <p:txBody>
          <a:bodyPr>
            <a:normAutofit/>
          </a:bodyPr>
          <a:lstStyle/>
          <a:p>
            <a:pPr algn="ctr"/>
            <a:r>
              <a:rPr lang="en-US" sz="4600" b="1" i="0" dirty="0">
                <a:solidFill>
                  <a:srgbClr val="FFFFFF"/>
                </a:solidFill>
                <a:effectLst/>
                <a:latin typeface="Roboto"/>
              </a:rPr>
              <a:t>Apache</a:t>
            </a:r>
            <a:r>
              <a:rPr lang="en-US" sz="4600" b="0" i="0" dirty="0">
                <a:solidFill>
                  <a:srgbClr val="FFFFFF"/>
                </a:solidFill>
                <a:effectLst/>
                <a:latin typeface="Roboto"/>
              </a:rPr>
              <a:t> </a:t>
            </a:r>
            <a:r>
              <a:rPr lang="en-US" sz="4600" b="1" i="0" dirty="0">
                <a:solidFill>
                  <a:srgbClr val="FFFFFF"/>
                </a:solidFill>
                <a:effectLst/>
                <a:latin typeface="Roboto"/>
              </a:rPr>
              <a:t>Kafka</a:t>
            </a:r>
            <a:r>
              <a:rPr lang="en-US" sz="4600" b="0" i="0" dirty="0">
                <a:solidFill>
                  <a:srgbClr val="FFFFFF"/>
                </a:solidFill>
                <a:effectLst/>
                <a:latin typeface="Roboto"/>
              </a:rPr>
              <a:t> </a:t>
            </a:r>
            <a:endParaRPr lang="en-US" sz="4600" dirty="0">
              <a:solidFill>
                <a:srgbClr val="FFFFFF"/>
              </a:solidFill>
            </a:endParaRPr>
          </a:p>
        </p:txBody>
      </p:sp>
      <p:sp>
        <p:nvSpPr>
          <p:cNvPr id="3" name="Content Placeholder 2">
            <a:extLst>
              <a:ext uri="{FF2B5EF4-FFF2-40B4-BE49-F238E27FC236}">
                <a16:creationId xmlns:a16="http://schemas.microsoft.com/office/drawing/2014/main" id="{C095E224-7EA8-4F7A-AD94-1088944DD89F}"/>
              </a:ext>
            </a:extLst>
          </p:cNvPr>
          <p:cNvSpPr>
            <a:spLocks noGrp="1"/>
          </p:cNvSpPr>
          <p:nvPr>
            <p:ph idx="1"/>
          </p:nvPr>
        </p:nvSpPr>
        <p:spPr>
          <a:xfrm>
            <a:off x="838200" y="2391568"/>
            <a:ext cx="10515600" cy="3785394"/>
          </a:xfrm>
        </p:spPr>
        <p:txBody>
          <a:bodyPr anchor="ctr">
            <a:normAutofit/>
          </a:bodyPr>
          <a:lstStyle/>
          <a:p>
            <a:pPr marL="0" indent="0">
              <a:buNone/>
            </a:pPr>
            <a:endParaRPr lang="en-US" sz="2000" b="1" i="0" dirty="0">
              <a:effectLst/>
              <a:latin typeface="Arial" panose="020B0604020202020204" pitchFamily="34" charset="0"/>
            </a:endParaRPr>
          </a:p>
          <a:p>
            <a:r>
              <a:rPr lang="en-US" sz="2000" b="1" i="0" dirty="0">
                <a:effectLst/>
                <a:latin typeface="Arial" panose="020B0604020202020204" pitchFamily="34" charset="0"/>
              </a:rPr>
              <a:t>Apache Kafka</a:t>
            </a:r>
            <a:r>
              <a:rPr lang="en-US" sz="2000" b="0" i="0" dirty="0">
                <a:effectLst/>
                <a:latin typeface="Arial" panose="020B0604020202020204" pitchFamily="34" charset="0"/>
              </a:rPr>
              <a:t> is an </a:t>
            </a:r>
            <a:r>
              <a:rPr lang="en-US" sz="2000" b="0" i="0" u="none" strike="noStrike" dirty="0">
                <a:effectLst/>
                <a:latin typeface="Arial" panose="020B0604020202020204" pitchFamily="34" charset="0"/>
              </a:rPr>
              <a:t>open source stream-processing </a:t>
            </a:r>
            <a:r>
              <a:rPr lang="en-US" sz="2000" b="0" i="0" dirty="0">
                <a:effectLst/>
                <a:latin typeface="Arial" panose="020B0604020202020204" pitchFamily="34" charset="0"/>
              </a:rPr>
              <a:t>software platform developed by the </a:t>
            </a:r>
            <a:r>
              <a:rPr lang="en-US" sz="2000" dirty="0">
                <a:latin typeface="Arial" panose="020B0604020202020204" pitchFamily="34" charset="0"/>
              </a:rPr>
              <a:t>Apache software foundation</a:t>
            </a:r>
            <a:r>
              <a:rPr lang="en-US" sz="2000" b="0" i="0" dirty="0">
                <a:effectLst/>
                <a:latin typeface="Arial" panose="020B0604020202020204" pitchFamily="34" charset="0"/>
              </a:rPr>
              <a:t>, written in </a:t>
            </a:r>
            <a:r>
              <a:rPr lang="en-US" sz="2000" dirty="0">
                <a:latin typeface="Arial" panose="020B0604020202020204" pitchFamily="34" charset="0"/>
              </a:rPr>
              <a:t>Scala and Java</a:t>
            </a:r>
            <a:r>
              <a:rPr lang="en-US" sz="2000" b="0" i="0" dirty="0">
                <a:effectLst/>
                <a:latin typeface="Arial" panose="020B0604020202020204" pitchFamily="34" charset="0"/>
              </a:rPr>
              <a:t>. Kafka aims to provide a unified, high-throughput, low-latency platform for handling real-time data feeds.</a:t>
            </a:r>
            <a:endParaRPr lang="en-US" sz="2000" dirty="0"/>
          </a:p>
          <a:p>
            <a:pPr lvl="1">
              <a:buFont typeface="Wingdings" panose="05000000000000000000" pitchFamily="2" charset="2"/>
              <a:buChar char="Ø"/>
            </a:pPr>
            <a:r>
              <a:rPr lang="en-US" sz="2000" b="1" dirty="0"/>
              <a:t>Website Activity Tracking .</a:t>
            </a:r>
            <a:r>
              <a:rPr lang="en-US" sz="2000" dirty="0"/>
              <a:t> </a:t>
            </a:r>
            <a:r>
              <a:rPr lang="en-US" sz="2000" dirty="0">
                <a:latin typeface="Calibri (Body)"/>
              </a:rPr>
              <a:t>T</a:t>
            </a:r>
            <a:r>
              <a:rPr lang="en-US" sz="2000" b="0" i="0" dirty="0">
                <a:solidFill>
                  <a:srgbClr val="000000"/>
                </a:solidFill>
                <a:effectLst/>
                <a:latin typeface="Calibri (Body)"/>
              </a:rPr>
              <a:t>his means site activity (page views, searches, or other actions users may take) is published to central topics with one topic per activity type.</a:t>
            </a:r>
            <a:endParaRPr lang="en-US" sz="2000" dirty="0">
              <a:latin typeface="Calibri (Body)"/>
            </a:endParaRPr>
          </a:p>
          <a:p>
            <a:pPr lvl="1">
              <a:buFont typeface="Wingdings" panose="05000000000000000000" pitchFamily="2" charset="2"/>
              <a:buChar char="Ø"/>
            </a:pPr>
            <a:r>
              <a:rPr lang="en-US" sz="2000" b="1" dirty="0"/>
              <a:t>Social media. </a:t>
            </a:r>
            <a:r>
              <a:rPr lang="en-US" sz="2000" dirty="0" err="1"/>
              <a:t>facebook</a:t>
            </a:r>
            <a:r>
              <a:rPr lang="en-US" sz="2000" dirty="0"/>
              <a:t>, twitter, </a:t>
            </a:r>
            <a:r>
              <a:rPr lang="en-US" sz="2000" dirty="0" err="1"/>
              <a:t>etc</a:t>
            </a:r>
            <a:r>
              <a:rPr lang="en-US" sz="2000" dirty="0"/>
              <a:t>…. </a:t>
            </a:r>
          </a:p>
          <a:p>
            <a:pPr lvl="1">
              <a:buFont typeface="Wingdings" panose="05000000000000000000" pitchFamily="2" charset="2"/>
              <a:buChar char="Ø"/>
            </a:pPr>
            <a:r>
              <a:rPr lang="en-US" sz="2000" b="1" dirty="0"/>
              <a:t>Positional Data.</a:t>
            </a:r>
            <a:r>
              <a:rPr lang="en-US" sz="2000" dirty="0"/>
              <a:t> Delivery trucks or massively multiplayer online games can send location data to a central platform.</a:t>
            </a:r>
          </a:p>
          <a:p>
            <a:pPr lvl="1">
              <a:buFont typeface="Wingdings" panose="05000000000000000000" pitchFamily="2" charset="2"/>
              <a:buChar char="Ø"/>
            </a:pPr>
            <a:r>
              <a:rPr lang="en-US" sz="2000" b="1" i="0" dirty="0">
                <a:solidFill>
                  <a:srgbClr val="000000"/>
                </a:solidFill>
                <a:effectLst/>
                <a:latin typeface="Calibri (Body)"/>
              </a:rPr>
              <a:t>Event Source</a:t>
            </a:r>
            <a:r>
              <a:rPr lang="en-US" sz="2000" b="0" i="0" dirty="0">
                <a:solidFill>
                  <a:srgbClr val="000000"/>
                </a:solidFill>
                <a:effectLst/>
                <a:latin typeface="Roboto"/>
              </a:rPr>
              <a:t>:  is a style of application design where state changes are logged as a time-ordered sequence of records. Kafka's support for very large stored log data makes it an excellent backend for an application built in this style.</a:t>
            </a:r>
            <a:endParaRPr lang="en-US" sz="2800" dirty="0"/>
          </a:p>
          <a:p>
            <a:pPr lvl="1">
              <a:buFont typeface="Wingdings" panose="05000000000000000000" pitchFamily="2" charset="2"/>
              <a:buChar char="Ø"/>
            </a:pPr>
            <a:endParaRPr lang="en-US" sz="2000" dirty="0"/>
          </a:p>
          <a:p>
            <a:pPr marL="0" indent="0">
              <a:buNone/>
            </a:pPr>
            <a:endParaRPr lang="en-US" sz="2000" dirty="0"/>
          </a:p>
          <a:p>
            <a:endParaRPr lang="en-US" sz="2000" dirty="0"/>
          </a:p>
        </p:txBody>
      </p:sp>
    </p:spTree>
    <p:extLst>
      <p:ext uri="{BB962C8B-B14F-4D97-AF65-F5344CB8AC3E}">
        <p14:creationId xmlns:p14="http://schemas.microsoft.com/office/powerpoint/2010/main" val="735063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8">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69F55-9763-4B75-B698-D67BA1CB36E7}"/>
              </a:ext>
            </a:extLst>
          </p:cNvPr>
          <p:cNvSpPr>
            <a:spLocks noGrp="1"/>
          </p:cNvSpPr>
          <p:nvPr>
            <p:ph type="title"/>
          </p:nvPr>
        </p:nvSpPr>
        <p:spPr>
          <a:xfrm>
            <a:off x="838200" y="585216"/>
            <a:ext cx="10515600" cy="1325563"/>
          </a:xfrm>
        </p:spPr>
        <p:txBody>
          <a:bodyPr>
            <a:normAutofit/>
          </a:bodyPr>
          <a:lstStyle/>
          <a:p>
            <a:r>
              <a:rPr lang="en-US" b="1" i="0" dirty="0">
                <a:solidFill>
                  <a:srgbClr val="FFFFFF"/>
                </a:solidFill>
                <a:effectLst/>
                <a:latin typeface="Roboto"/>
              </a:rPr>
              <a:t>Apache</a:t>
            </a:r>
            <a:r>
              <a:rPr lang="en-US" b="0" i="0" dirty="0">
                <a:solidFill>
                  <a:srgbClr val="FFFFFF"/>
                </a:solidFill>
                <a:effectLst/>
                <a:latin typeface="Roboto"/>
              </a:rPr>
              <a:t> </a:t>
            </a:r>
            <a:r>
              <a:rPr lang="en-US" b="1" i="0" dirty="0">
                <a:solidFill>
                  <a:srgbClr val="FFFFFF"/>
                </a:solidFill>
                <a:effectLst/>
                <a:latin typeface="Roboto"/>
              </a:rPr>
              <a:t>Kafka </a:t>
            </a:r>
            <a:r>
              <a:rPr lang="en-US" b="1" i="0" dirty="0" err="1">
                <a:solidFill>
                  <a:srgbClr val="FFFFFF"/>
                </a:solidFill>
                <a:effectLst/>
                <a:latin typeface="Roboto"/>
              </a:rPr>
              <a:t>ctnd</a:t>
            </a:r>
            <a:r>
              <a:rPr lang="en-US" b="1" i="0" dirty="0">
                <a:solidFill>
                  <a:srgbClr val="FFFFFF"/>
                </a:solidFill>
                <a:effectLst/>
                <a:latin typeface="Roboto"/>
              </a:rPr>
              <a:t>…</a:t>
            </a:r>
            <a:r>
              <a:rPr lang="en-US" b="0" i="0" dirty="0">
                <a:solidFill>
                  <a:srgbClr val="FFFFFF"/>
                </a:solidFill>
                <a:effectLst/>
                <a:latin typeface="Roboto"/>
              </a:rPr>
              <a:t> </a:t>
            </a:r>
            <a:endParaRPr lang="en-US" dirty="0">
              <a:solidFill>
                <a:srgbClr val="FFFFFF"/>
              </a:solidFill>
            </a:endParaRPr>
          </a:p>
        </p:txBody>
      </p:sp>
      <p:pic>
        <p:nvPicPr>
          <p:cNvPr id="9" name="Picture 8" descr="A screenshot of a cell phone&#10;&#10;Description automatically generated">
            <a:extLst>
              <a:ext uri="{FF2B5EF4-FFF2-40B4-BE49-F238E27FC236}">
                <a16:creationId xmlns:a16="http://schemas.microsoft.com/office/drawing/2014/main" id="{6514BEE1-2E3E-4C1C-9B04-C6A2F74477A5}"/>
              </a:ext>
            </a:extLst>
          </p:cNvPr>
          <p:cNvPicPr>
            <a:picLocks noChangeAspect="1"/>
          </p:cNvPicPr>
          <p:nvPr/>
        </p:nvPicPr>
        <p:blipFill rotWithShape="1">
          <a:blip r:embed="rId2">
            <a:extLst>
              <a:ext uri="{28A0092B-C50C-407E-A947-70E740481C1C}">
                <a14:useLocalDpi xmlns:a14="http://schemas.microsoft.com/office/drawing/2010/main" val="0"/>
              </a:ext>
            </a:extLst>
          </a:blip>
          <a:srcRect l="13786" r="16358" b="-1"/>
          <a:stretch/>
        </p:blipFill>
        <p:spPr>
          <a:xfrm>
            <a:off x="548639" y="2638888"/>
            <a:ext cx="5115669" cy="2747962"/>
          </a:xfrm>
          <a:prstGeom prst="rect">
            <a:avLst/>
          </a:prstGeom>
        </p:spPr>
      </p:pic>
      <p:sp>
        <p:nvSpPr>
          <p:cNvPr id="3" name="Content Placeholder 2">
            <a:extLst>
              <a:ext uri="{FF2B5EF4-FFF2-40B4-BE49-F238E27FC236}">
                <a16:creationId xmlns:a16="http://schemas.microsoft.com/office/drawing/2014/main" id="{5FCD3F05-A3E4-4553-8A44-8FC1D1C58321}"/>
              </a:ext>
            </a:extLst>
          </p:cNvPr>
          <p:cNvSpPr>
            <a:spLocks noGrp="1"/>
          </p:cNvSpPr>
          <p:nvPr>
            <p:ph idx="1"/>
          </p:nvPr>
        </p:nvSpPr>
        <p:spPr>
          <a:xfrm>
            <a:off x="6096000" y="2516777"/>
            <a:ext cx="5254752" cy="3660185"/>
          </a:xfrm>
        </p:spPr>
        <p:txBody>
          <a:bodyPr anchor="ctr">
            <a:normAutofit fontScale="92500" lnSpcReduction="10000"/>
          </a:bodyPr>
          <a:lstStyle/>
          <a:p>
            <a:pPr>
              <a:buFont typeface="Wingdings" panose="05000000000000000000" pitchFamily="2" charset="2"/>
              <a:buChar char="Ø"/>
            </a:pPr>
            <a:endParaRPr lang="en-US" sz="2200" dirty="0"/>
          </a:p>
          <a:p>
            <a:pPr>
              <a:buFont typeface="Wingdings" panose="05000000000000000000" pitchFamily="2" charset="2"/>
              <a:buChar char="Ø"/>
            </a:pPr>
            <a:endParaRPr lang="en-US" sz="2200" dirty="0"/>
          </a:p>
          <a:p>
            <a:pPr marL="0" indent="0">
              <a:buNone/>
            </a:pPr>
            <a:endParaRPr lang="en-US" sz="2200" dirty="0"/>
          </a:p>
          <a:p>
            <a:pPr>
              <a:buFont typeface="Wingdings" panose="05000000000000000000" pitchFamily="2" charset="2"/>
              <a:buChar char="Ø"/>
            </a:pPr>
            <a:endParaRPr lang="en-US" sz="2200" dirty="0"/>
          </a:p>
          <a:p>
            <a:pPr>
              <a:buFont typeface="Wingdings" panose="05000000000000000000" pitchFamily="2" charset="2"/>
              <a:buChar char="Ø"/>
            </a:pPr>
            <a:r>
              <a:rPr lang="en-US" sz="2200" dirty="0"/>
              <a:t>Kafka broker</a:t>
            </a:r>
          </a:p>
          <a:p>
            <a:pPr marL="0" indent="0">
              <a:buNone/>
            </a:pPr>
            <a:endParaRPr lang="en-US" sz="2200" dirty="0"/>
          </a:p>
          <a:p>
            <a:r>
              <a:rPr lang="en-US" sz="2200" b="0" i="0" dirty="0">
                <a:effectLst/>
                <a:latin typeface="proxima-nova"/>
              </a:rPr>
              <a:t>A Kafka cluster consists of one or more servers (Kafka brokers) running Kafka. Producers are processes that </a:t>
            </a:r>
            <a:r>
              <a:rPr lang="en-US" sz="2200" b="0" i="0" dirty="0">
                <a:effectLst/>
                <a:latin typeface="Times New Roman" panose="02020603050405020304" pitchFamily="18" charset="0"/>
                <a:cs typeface="Times New Roman" panose="02020603050405020304" pitchFamily="18" charset="0"/>
              </a:rPr>
              <a:t>push</a:t>
            </a:r>
            <a:r>
              <a:rPr lang="en-US" sz="2200" b="0" i="0" dirty="0">
                <a:effectLst/>
                <a:latin typeface="proxima-nova"/>
              </a:rPr>
              <a:t> records into Kafka topics within the broker. A consumer pulls records off a Kafka topic.</a:t>
            </a:r>
            <a:endParaRPr lang="en-US" sz="2200" dirty="0"/>
          </a:p>
          <a:p>
            <a:pPr marL="0" indent="0">
              <a:buNone/>
            </a:pPr>
            <a:endParaRPr lang="en-US" sz="2200" b="0" i="0" dirty="0">
              <a:effectLst/>
              <a:latin typeface="proxima-nova"/>
            </a:endParaRP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3868757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BC92A1-67E3-488C-92E5-CA8343C8F7D9}"/>
              </a:ext>
            </a:extLst>
          </p:cNvPr>
          <p:cNvSpPr>
            <a:spLocks noGrp="1"/>
          </p:cNvSpPr>
          <p:nvPr>
            <p:ph type="title"/>
          </p:nvPr>
        </p:nvSpPr>
        <p:spPr>
          <a:xfrm>
            <a:off x="838200" y="585216"/>
            <a:ext cx="10515600" cy="1325563"/>
          </a:xfrm>
        </p:spPr>
        <p:txBody>
          <a:bodyPr>
            <a:normAutofit/>
          </a:bodyPr>
          <a:lstStyle/>
          <a:p>
            <a:r>
              <a:rPr lang="en-US" b="0" i="0">
                <a:solidFill>
                  <a:srgbClr val="FFFFFF"/>
                </a:solidFill>
                <a:effectLst/>
                <a:latin typeface="Roboto"/>
              </a:rPr>
              <a:t>Apache </a:t>
            </a:r>
            <a:r>
              <a:rPr lang="en-US" b="1" i="0">
                <a:solidFill>
                  <a:srgbClr val="FFFFFF"/>
                </a:solidFill>
                <a:effectLst/>
                <a:latin typeface="Roboto"/>
              </a:rPr>
              <a:t>Kafka ctnd…</a:t>
            </a:r>
            <a:r>
              <a:rPr lang="en-US" b="0" i="0">
                <a:solidFill>
                  <a:srgbClr val="FFFFFF"/>
                </a:solidFill>
                <a:effectLst/>
                <a:latin typeface="Roboto"/>
              </a:rPr>
              <a:t> </a:t>
            </a:r>
            <a:endParaRPr lang="en-US">
              <a:solidFill>
                <a:srgbClr val="FFFFFF"/>
              </a:solidFill>
            </a:endParaRPr>
          </a:p>
        </p:txBody>
      </p:sp>
      <p:pic>
        <p:nvPicPr>
          <p:cNvPr id="5" name="Picture 4" descr="A screenshot of a cell phone&#10;&#10;Description automatically generated">
            <a:extLst>
              <a:ext uri="{FF2B5EF4-FFF2-40B4-BE49-F238E27FC236}">
                <a16:creationId xmlns:a16="http://schemas.microsoft.com/office/drawing/2014/main" id="{9149F053-7DF9-42C0-B5C4-DA2E7B1504F4}"/>
              </a:ext>
            </a:extLst>
          </p:cNvPr>
          <p:cNvPicPr>
            <a:picLocks noChangeAspect="1"/>
          </p:cNvPicPr>
          <p:nvPr/>
        </p:nvPicPr>
        <p:blipFill rotWithShape="1">
          <a:blip r:embed="rId2">
            <a:extLst>
              <a:ext uri="{28A0092B-C50C-407E-A947-70E740481C1C}">
                <a14:useLocalDpi xmlns:a14="http://schemas.microsoft.com/office/drawing/2010/main" val="0"/>
              </a:ext>
            </a:extLst>
          </a:blip>
          <a:srcRect t="2921" r="3" b="6785"/>
          <a:stretch/>
        </p:blipFill>
        <p:spPr>
          <a:xfrm>
            <a:off x="548639" y="2516777"/>
            <a:ext cx="5346134" cy="2747681"/>
          </a:xfrm>
          <a:prstGeom prst="rect">
            <a:avLst/>
          </a:prstGeom>
        </p:spPr>
      </p:pic>
      <p:sp>
        <p:nvSpPr>
          <p:cNvPr id="3" name="Content Placeholder 2">
            <a:extLst>
              <a:ext uri="{FF2B5EF4-FFF2-40B4-BE49-F238E27FC236}">
                <a16:creationId xmlns:a16="http://schemas.microsoft.com/office/drawing/2014/main" id="{FBCE3AC7-BA51-4D9A-9E35-AB13BD3B6A93}"/>
              </a:ext>
            </a:extLst>
          </p:cNvPr>
          <p:cNvSpPr>
            <a:spLocks noGrp="1"/>
          </p:cNvSpPr>
          <p:nvPr>
            <p:ph idx="1"/>
          </p:nvPr>
        </p:nvSpPr>
        <p:spPr>
          <a:xfrm>
            <a:off x="7546848" y="2516777"/>
            <a:ext cx="3803904" cy="3660185"/>
          </a:xfrm>
        </p:spPr>
        <p:txBody>
          <a:bodyPr anchor="ctr">
            <a:normAutofit/>
          </a:bodyPr>
          <a:lstStyle/>
          <a:p>
            <a:pPr>
              <a:buFont typeface="Wingdings" panose="05000000000000000000" pitchFamily="2" charset="2"/>
              <a:buChar char="Ø"/>
            </a:pPr>
            <a:r>
              <a:rPr lang="en-US" sz="2200" b="0" i="0">
                <a:effectLst/>
                <a:latin typeface="proxima-nova"/>
              </a:rPr>
              <a:t>Kafka topic</a:t>
            </a:r>
          </a:p>
          <a:p>
            <a:r>
              <a:rPr lang="en-US" sz="2200" b="0" i="0">
                <a:effectLst/>
                <a:latin typeface="proxima-nova"/>
              </a:rPr>
              <a:t>A Topic is a category/feed name to which records are stored and published.</a:t>
            </a:r>
          </a:p>
          <a:p>
            <a:endParaRPr lang="en-US" sz="2200"/>
          </a:p>
        </p:txBody>
      </p:sp>
    </p:spTree>
    <p:extLst>
      <p:ext uri="{BB962C8B-B14F-4D97-AF65-F5344CB8AC3E}">
        <p14:creationId xmlns:p14="http://schemas.microsoft.com/office/powerpoint/2010/main" val="73656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652C6-BCF1-40CE-902E-A1D4D9783ED9}"/>
              </a:ext>
            </a:extLst>
          </p:cNvPr>
          <p:cNvSpPr>
            <a:spLocks noGrp="1"/>
          </p:cNvSpPr>
          <p:nvPr>
            <p:ph type="title"/>
          </p:nvPr>
        </p:nvSpPr>
        <p:spPr/>
        <p:txBody>
          <a:bodyPr/>
          <a:lstStyle/>
          <a:p>
            <a:pPr algn="ctr"/>
            <a:r>
              <a:rPr lang="en-US" u="sng" dirty="0">
                <a:latin typeface="Times New Roman" panose="02020603050405020304" pitchFamily="18" charset="0"/>
                <a:cs typeface="Times New Roman" panose="02020603050405020304" pitchFamily="18" charset="0"/>
              </a:rPr>
              <a:t>Parquet file format</a:t>
            </a:r>
          </a:p>
        </p:txBody>
      </p:sp>
      <p:sp>
        <p:nvSpPr>
          <p:cNvPr id="3" name="Content Placeholder 2">
            <a:extLst>
              <a:ext uri="{FF2B5EF4-FFF2-40B4-BE49-F238E27FC236}">
                <a16:creationId xmlns:a16="http://schemas.microsoft.com/office/drawing/2014/main" id="{64DEC334-04F9-47DB-A076-795BEDE435A7}"/>
              </a:ext>
            </a:extLst>
          </p:cNvPr>
          <p:cNvSpPr>
            <a:spLocks noGrp="1"/>
          </p:cNvSpPr>
          <p:nvPr>
            <p:ph idx="1"/>
          </p:nvPr>
        </p:nvSpPr>
        <p:spPr/>
        <p:txBody>
          <a:bodyPr>
            <a:normAutofit/>
          </a:bodyPr>
          <a:lstStyle/>
          <a:p>
            <a:r>
              <a:rPr lang="en-US" sz="2000" b="0" i="0" dirty="0">
                <a:solidFill>
                  <a:srgbClr val="333333"/>
                </a:solidFill>
                <a:effectLst/>
                <a:latin typeface="Times New Roman" panose="02020603050405020304" pitchFamily="18" charset="0"/>
                <a:cs typeface="Times New Roman" panose="02020603050405020304" pitchFamily="18" charset="0"/>
              </a:rPr>
              <a:t>Parquet is an open source file format available to any project in the Hadoop ecosystem. Apache Parquet is designed for efficient as well as performant flat columnar storage format of data compared to row-based files like CSV or TSV files.</a:t>
            </a:r>
            <a:endParaRPr lang="en-US" sz="2000" dirty="0">
              <a:latin typeface="Times New Roman" panose="02020603050405020304" pitchFamily="18" charset="0"/>
              <a:cs typeface="Times New Roman" panose="02020603050405020304" pitchFamily="18" charset="0"/>
            </a:endParaRPr>
          </a:p>
        </p:txBody>
      </p:sp>
      <p:pic>
        <p:nvPicPr>
          <p:cNvPr id="7" name="Picture 6" descr="A screenshot of a cell phone&#10;&#10;Description automatically generated">
            <a:extLst>
              <a:ext uri="{FF2B5EF4-FFF2-40B4-BE49-F238E27FC236}">
                <a16:creationId xmlns:a16="http://schemas.microsoft.com/office/drawing/2014/main" id="{07EA1B03-12D6-48AC-8C1A-04B0EA0CC0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0494" y="2815920"/>
            <a:ext cx="9600406" cy="3821876"/>
          </a:xfrm>
          <a:prstGeom prst="rect">
            <a:avLst/>
          </a:prstGeom>
        </p:spPr>
      </p:pic>
    </p:spTree>
    <p:extLst>
      <p:ext uri="{BB962C8B-B14F-4D97-AF65-F5344CB8AC3E}">
        <p14:creationId xmlns:p14="http://schemas.microsoft.com/office/powerpoint/2010/main" val="23327096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TotalTime>
  <Words>949</Words>
  <Application>Microsoft Office PowerPoint</Application>
  <PresentationFormat>Widescreen</PresentationFormat>
  <Paragraphs>123</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Calibri</vt:lpstr>
      <vt:lpstr>Calibri (Body)</vt:lpstr>
      <vt:lpstr>Calibri Light</vt:lpstr>
      <vt:lpstr>proxima-nova</vt:lpstr>
      <vt:lpstr>Roboto</vt:lpstr>
      <vt:lpstr>Times New Roman</vt:lpstr>
      <vt:lpstr>Wingdings</vt:lpstr>
      <vt:lpstr>Office Theme</vt:lpstr>
      <vt:lpstr>PROJECT  BIG DATA TECHNOLOGY</vt:lpstr>
      <vt:lpstr>PowerPoint Presentation</vt:lpstr>
      <vt:lpstr>Introduction</vt:lpstr>
      <vt:lpstr>Tools used in our project</vt:lpstr>
      <vt:lpstr>Setting up the VM environment </vt:lpstr>
      <vt:lpstr>Apache Kafka </vt:lpstr>
      <vt:lpstr>Apache Kafka ctnd… </vt:lpstr>
      <vt:lpstr>Apache Kafka ctnd… </vt:lpstr>
      <vt:lpstr>Parquet file format</vt:lpstr>
      <vt:lpstr> Sample code for the producer</vt:lpstr>
      <vt:lpstr>Sample code for the consumer</vt:lpstr>
      <vt:lpstr>PowerPoint Presentation</vt:lpstr>
      <vt:lpstr>Spark SQL</vt:lpstr>
      <vt:lpstr>Features of Spark SQL </vt:lpstr>
      <vt:lpstr>Spark SQL Advantage</vt:lpstr>
      <vt:lpstr>Spark SQL Advantage over HQL</vt:lpstr>
      <vt:lpstr>Spark SQL Implementation</vt:lpstr>
      <vt:lpstr>How to run Spark SQL in command</vt:lpstr>
      <vt:lpstr>How To Run Spark SQL In Eclipse</vt:lpstr>
      <vt:lpstr>Eclipse Spark SQL cont’d</vt:lpstr>
      <vt:lpstr>DATA VISUALIZATION</vt:lpstr>
      <vt:lpstr>Tableau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BIG DATA TECHNOLOGY</dc:title>
  <dc:creator>Biniam Tsehaye Arefaine</dc:creator>
  <cp:lastModifiedBy>Biniam Tsehaye Arefaine</cp:lastModifiedBy>
  <cp:revision>22</cp:revision>
  <dcterms:created xsi:type="dcterms:W3CDTF">2020-08-13T07:36:52Z</dcterms:created>
  <dcterms:modified xsi:type="dcterms:W3CDTF">2020-08-13T20:06:42Z</dcterms:modified>
</cp:coreProperties>
</file>

<file path=docProps/thumbnail.jpeg>
</file>